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63" r:id="rId2"/>
    <p:sldId id="366" r:id="rId3"/>
    <p:sldId id="344" r:id="rId4"/>
    <p:sldId id="333" r:id="rId5"/>
    <p:sldId id="338" r:id="rId6"/>
    <p:sldId id="345" r:id="rId7"/>
    <p:sldId id="346" r:id="rId8"/>
    <p:sldId id="317" r:id="rId9"/>
    <p:sldId id="314" r:id="rId10"/>
    <p:sldId id="339" r:id="rId11"/>
    <p:sldId id="342" r:id="rId12"/>
    <p:sldId id="368" r:id="rId13"/>
    <p:sldId id="340" r:id="rId14"/>
    <p:sldId id="341" r:id="rId15"/>
    <p:sldId id="348" r:id="rId16"/>
    <p:sldId id="362" r:id="rId17"/>
    <p:sldId id="350" r:id="rId18"/>
    <p:sldId id="300" r:id="rId19"/>
    <p:sldId id="351" r:id="rId20"/>
    <p:sldId id="359" r:id="rId21"/>
    <p:sldId id="349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60" r:id="rId30"/>
    <p:sldId id="361" r:id="rId31"/>
    <p:sldId id="367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F42579-460B-4836-B677-DC650DB245C2}">
          <p14:sldIdLst>
            <p14:sldId id="363"/>
            <p14:sldId id="366"/>
          </p14:sldIdLst>
        </p14:section>
        <p14:section name="Intro" id="{2CBE8A16-79BD-4EE8-BAD4-C56BD6513B07}">
          <p14:sldIdLst>
            <p14:sldId id="344"/>
            <p14:sldId id="333"/>
          </p14:sldIdLst>
        </p14:section>
        <p14:section name="Mapping" id="{D035CA23-85E3-4588-973A-12244C72747C}">
          <p14:sldIdLst>
            <p14:sldId id="338"/>
            <p14:sldId id="345"/>
            <p14:sldId id="346"/>
            <p14:sldId id="317"/>
            <p14:sldId id="314"/>
            <p14:sldId id="339"/>
            <p14:sldId id="342"/>
            <p14:sldId id="368"/>
            <p14:sldId id="340"/>
            <p14:sldId id="341"/>
          </p14:sldIdLst>
        </p14:section>
        <p14:section name="2D" id="{39ED09AC-238D-4184-A74A-271D3780B322}">
          <p14:sldIdLst>
            <p14:sldId id="348"/>
            <p14:sldId id="362"/>
            <p14:sldId id="350"/>
            <p14:sldId id="300"/>
            <p14:sldId id="351"/>
          </p14:sldIdLst>
        </p14:section>
        <p14:section name="3D" id="{4108E907-07D0-4653-95C1-1A5E9F555FF3}">
          <p14:sldIdLst>
            <p14:sldId id="359"/>
            <p14:sldId id="349"/>
            <p14:sldId id="352"/>
            <p14:sldId id="353"/>
            <p14:sldId id="354"/>
            <p14:sldId id="355"/>
            <p14:sldId id="356"/>
            <p14:sldId id="357"/>
            <p14:sldId id="358"/>
          </p14:sldIdLst>
        </p14:section>
        <p14:section name="end" id="{8CD23FCB-DB44-4A85-80C5-2724F72E85D7}">
          <p14:sldIdLst>
            <p14:sldId id="360"/>
            <p14:sldId id="361"/>
            <p14:sldId id="367"/>
          </p14:sldIdLst>
        </p14:section>
        <p14:section name="Garbo" id="{9AACF6EE-CC64-4E1B-AA01-D963C9789E8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7FF"/>
    <a:srgbClr val="FF9797"/>
    <a:srgbClr val="FFCCCC"/>
    <a:srgbClr val="CCCCFF"/>
    <a:srgbClr val="F4C4C4"/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240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417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21.05.24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21.05.24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Updated 30.10.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990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codes are called </a:t>
            </a:r>
            <a:r>
              <a:rPr lang="en-US" dirty="0" err="1"/>
              <a:t>called</a:t>
            </a:r>
            <a:r>
              <a:rPr lang="en-US" dirty="0"/>
              <a:t> 2D or 3D codes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dirty="0"/>
              <a:t>If you lay out qubits in 2d or 3d space, then the stabilizer only involve local qubits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dirty="0"/>
              <a:t>TN will contain nodes for each qubit and stabilizer. If you do it right, the TN will preserve that locality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655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my presentation we’re actually not going to exactly understand in detail</a:t>
            </a:r>
          </a:p>
          <a:p>
            <a:r>
              <a:rPr lang="en-US" dirty="0"/>
              <a:t>We’re not using the physicists’ meaning of a tensor (as used in Einstein’s theory of relativity) but more the computer scientists def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2715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my presentation we’re actually not going to exactly understand in detail how TNs work.</a:t>
            </a:r>
          </a:p>
          <a:p>
            <a:r>
              <a:rPr lang="en-US" dirty="0"/>
              <a:t>I just want you to get the gist of the idea, namely XXX</a:t>
            </a:r>
          </a:p>
          <a:p>
            <a:r>
              <a:rPr lang="en-US" dirty="0"/>
              <a:t>Note: each index may show up at most in 2 tensors, and exactly those indices are summed over</a:t>
            </a:r>
          </a:p>
          <a:p>
            <a:r>
              <a:rPr lang="en-US" dirty="0"/>
              <a:t>Note: connecting two nodes </a:t>
            </a:r>
            <a:r>
              <a:rPr lang="en-US" dirty="0" err="1"/>
              <a:t>implicity</a:t>
            </a:r>
            <a:r>
              <a:rPr lang="en-US" dirty="0"/>
              <a:t> implies contraction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598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all </a:t>
            </a:r>
            <a:r>
              <a:rPr lang="en-US" dirty="0" err="1"/>
              <a:t>kinda</a:t>
            </a:r>
            <a:r>
              <a:rPr lang="en-US" dirty="0"/>
              <a:t> vague – that is because it’s quite technical and the devil is in the details</a:t>
            </a:r>
          </a:p>
          <a:p>
            <a:r>
              <a:rPr lang="en-US" dirty="0"/>
              <a:t>In fact, there is not one “natural” way to really construct the TN</a:t>
            </a:r>
          </a:p>
          <a:p>
            <a:r>
              <a:rPr lang="en-US" dirty="0"/>
              <a:t>We argue that there are 2 ways, which can be seen as the dual of each other</a:t>
            </a:r>
          </a:p>
          <a:p>
            <a:r>
              <a:rPr lang="en-US" dirty="0"/>
              <a:t>In fact, we observe in practice that it can matter which one you pick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5461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all </a:t>
            </a:r>
            <a:r>
              <a:rPr lang="en-US" dirty="0" err="1"/>
              <a:t>kinda</a:t>
            </a:r>
            <a:r>
              <a:rPr lang="en-US" dirty="0"/>
              <a:t> vague – that is because it’s quite technical and the devil is in the details</a:t>
            </a:r>
          </a:p>
          <a:p>
            <a:r>
              <a:rPr lang="en-US" dirty="0"/>
              <a:t>In fact, there is not one “natural” way to really construct the TN</a:t>
            </a:r>
          </a:p>
          <a:p>
            <a:r>
              <a:rPr lang="en-US" dirty="0"/>
              <a:t>We argue that there are 2 ways, which can be seen as the dual of each other</a:t>
            </a:r>
          </a:p>
          <a:p>
            <a:r>
              <a:rPr lang="en-US" dirty="0"/>
              <a:t>In fact, we observe in practice that it can matter which one you pick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155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simplicity</a:t>
            </a:r>
            <a:r>
              <a:rPr lang="en-US"/>
              <a:t>: assume again cubic TN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=&gt; Cant do Schmidt decomp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=&gt; intuitively: correlation between sites can be carried over many different bonds, not unique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046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729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547-0B26-4181-9958-0F74634B97A1}" type="datetime1">
              <a:rPr lang="de-CH" noProof="0" smtClean="0"/>
              <a:t>21.05.24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3879-9C0F-4F94-919F-30B833E8871A}" type="datetime1">
              <a:rPr lang="de-CH" noProof="0" smtClean="0"/>
              <a:t>21.05.24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82BE-DF56-4719-B180-C3B0D509F71F}" type="datetime1">
              <a:rPr lang="de-CH" noProof="0" smtClean="0"/>
              <a:t>21.05.24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9425-7348-43E2-B0E9-6A2A48F5FA8A}" type="datetime1">
              <a:rPr lang="de-CH" noProof="0" smtClean="0"/>
              <a:t>21.05.24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82B2-018B-4FD3-AD95-2F64EDE0E9D6}" type="datetime1">
              <a:rPr lang="de-CH" noProof="0" smtClean="0"/>
              <a:t>21.05.24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FED0-443D-411A-B8E4-0668A8890EE3}" type="datetime1">
              <a:rPr lang="de-CH" noProof="0" smtClean="0"/>
              <a:t>21.05.24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6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8E6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chemeClr val="accent3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6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2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21.05.24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6697-4585-4368-989A-16003D150648}" type="datetime1">
              <a:rPr lang="de-CH" noProof="0" smtClean="0"/>
              <a:t>21.05.24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762-278A-4155-9BEB-7C2CB2386E92}" type="datetime1">
              <a:rPr lang="de-CH" noProof="0" smtClean="0"/>
              <a:t>21.05.24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4EAFE7-317E-4912-B75C-DD6945F82242}" type="datetime1">
              <a:rPr lang="de-CH" noProof="0" smtClean="0"/>
              <a:t>21.05.24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A358CF3-A22A-46C1-A4E5-5810212466EF}" type="datetime1">
              <a:rPr lang="de-CH" noProof="0" smtClean="0"/>
              <a:t>21.05.24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grid with squares&#10;&#10;Description automatically generated">
            <a:extLst>
              <a:ext uri="{FF2B5EF4-FFF2-40B4-BE49-F238E27FC236}">
                <a16:creationId xmlns:a16="http://schemas.microsoft.com/office/drawing/2014/main" id="{88578D72-FD2D-47B3-9E4A-59016E577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67" y="1048780"/>
            <a:ext cx="5819126" cy="476043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1FB292-90C1-439C-8480-EB4116CF2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158732"/>
            <a:ext cx="6441744" cy="3153961"/>
          </a:xfrm>
        </p:spPr>
        <p:txBody>
          <a:bodyPr lIns="504000"/>
          <a:lstStyle/>
          <a:p>
            <a:r>
              <a:rPr lang="de-DE" sz="4400" dirty="0"/>
              <a:t>Tensor Network Decoding Beyond 2D</a:t>
            </a:r>
            <a:endParaRPr lang="de-CH" sz="44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71C1F6-869F-40B1-8975-92FF2042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038" y="3100481"/>
            <a:ext cx="3058770" cy="1371073"/>
          </a:xfrm>
        </p:spPr>
        <p:txBody>
          <a:bodyPr/>
          <a:lstStyle/>
          <a:p>
            <a:r>
              <a:rPr lang="de-DE" sz="2400" dirty="0"/>
              <a:t>Christophe Piveteau, Christopher Chubb, </a:t>
            </a:r>
            <a:r>
              <a:rPr lang="de-DE" sz="2400" b="1" dirty="0"/>
              <a:t>Joseph M. Renes   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6B18E6F-BDD9-4B0B-9B9E-C25187E0E1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9030" y="316800"/>
            <a:ext cx="2397419" cy="360000"/>
          </a:xfrm>
        </p:spPr>
        <p:txBody>
          <a:bodyPr/>
          <a:lstStyle/>
          <a:p>
            <a:r>
              <a:rPr lang="de-DE" dirty="0"/>
              <a:t>Quantum Information Theory Group</a:t>
            </a:r>
          </a:p>
          <a:p>
            <a:r>
              <a:rPr lang="de-DE" dirty="0"/>
              <a:t>Institute for Theoretical Physics</a:t>
            </a:r>
            <a:endParaRPr lang="de-CH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838E5B7-957E-4CCD-9891-5054487FB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r="2136"/>
          <a:stretch/>
        </p:blipFill>
        <p:spPr>
          <a:xfrm>
            <a:off x="3102153" y="4561017"/>
            <a:ext cx="2195391" cy="2239853"/>
          </a:xfrm>
          <a:prstGeom prst="ellipse">
            <a:avLst/>
          </a:prstGeom>
        </p:spPr>
      </p:pic>
      <p:pic>
        <p:nvPicPr>
          <p:cNvPr id="28" name="Picture 27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E422AF09-DB0D-4180-BAB1-5B44EDFEF2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9" b="23629"/>
          <a:stretch/>
        </p:blipFill>
        <p:spPr>
          <a:xfrm>
            <a:off x="640600" y="4561016"/>
            <a:ext cx="2323657" cy="2239853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0F2A30-7272-4265-9BBC-8EAE331BF34A}"/>
              </a:ext>
            </a:extLst>
          </p:cNvPr>
          <p:cNvSpPr txBox="1"/>
          <p:nvPr/>
        </p:nvSpPr>
        <p:spPr>
          <a:xfrm>
            <a:off x="4199848" y="38346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arXiv</a:t>
            </a:r>
            <a:r>
              <a:rPr lang="en-US" b="1" dirty="0">
                <a:solidFill>
                  <a:schemeClr val="bg1"/>
                </a:solidFill>
              </a:rPr>
              <a:t>: 2310.10722</a:t>
            </a:r>
            <a:endParaRPr lang="en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8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mathematical equations&#10;&#10;Description automatically generated">
            <a:extLst>
              <a:ext uri="{FF2B5EF4-FFF2-40B4-BE49-F238E27FC236}">
                <a16:creationId xmlns:a16="http://schemas.microsoft.com/office/drawing/2014/main" id="{E1C9E6AD-B9C4-4E5E-A4C0-C4CA30504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12" y="1205767"/>
            <a:ext cx="3981049" cy="3988757"/>
          </a:xfrm>
          <a:prstGeom prst="rect">
            <a:avLst/>
          </a:prstGeom>
        </p:spPr>
      </p:pic>
      <p:pic>
        <p:nvPicPr>
          <p:cNvPr id="18" name="Picture 17" descr="A diagram of a mathematical equation&#10;&#10;Description automatically generated with medium confidence">
            <a:extLst>
              <a:ext uri="{FF2B5EF4-FFF2-40B4-BE49-F238E27FC236}">
                <a16:creationId xmlns:a16="http://schemas.microsoft.com/office/drawing/2014/main" id="{6A9FE741-DD7E-4439-A456-873F36B0A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72" y="1123713"/>
            <a:ext cx="4474171" cy="4474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793F13-A503-498C-81AA-3E1FDBC0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“dual” TN representations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54F99-12BC-4661-8C97-473EF1CD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10</a:t>
            </a:fld>
            <a:endParaRPr lang="de-CH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5206D7-324F-4B94-9BB8-425BE6878962}"/>
              </a:ext>
            </a:extLst>
          </p:cNvPr>
          <p:cNvSpPr txBox="1"/>
          <p:nvPr/>
        </p:nvSpPr>
        <p:spPr>
          <a:xfrm>
            <a:off x="2320589" y="854022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Generator picture</a:t>
            </a:r>
            <a:endParaRPr lang="en-CH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5011E-2138-4C18-AECB-EC4158FDE140}"/>
              </a:ext>
            </a:extLst>
          </p:cNvPr>
          <p:cNvSpPr txBox="1"/>
          <p:nvPr/>
        </p:nvSpPr>
        <p:spPr>
          <a:xfrm>
            <a:off x="7891451" y="820055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Detector picture</a:t>
            </a:r>
            <a:endParaRPr lang="en-CH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3CCCFE-B63B-4157-AFEF-4F6CD745FB2D}"/>
                  </a:ext>
                </a:extLst>
              </p:cNvPr>
              <p:cNvSpPr txBox="1"/>
              <p:nvPr/>
            </p:nvSpPr>
            <p:spPr>
              <a:xfrm>
                <a:off x="1906204" y="5675015"/>
                <a:ext cx="2422321" cy="764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𝒮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3CCCFE-B63B-4157-AFEF-4F6CD745F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204" y="5675015"/>
                <a:ext cx="2422321" cy="764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9D1AC-D787-4E3B-B6E3-B6C44276443A}"/>
                  </a:ext>
                </a:extLst>
              </p:cNvPr>
              <p:cNvSpPr txBox="1"/>
              <p:nvPr/>
            </p:nvSpPr>
            <p:spPr>
              <a:xfrm>
                <a:off x="5820509" y="5687784"/>
                <a:ext cx="5961179" cy="798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Ι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causes</m:t>
                              </m:r>
                              <m:r>
                                <a:rPr lang="en-US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syndrome</m:t>
                              </m:r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Ι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logical</m:t>
                              </m:r>
                              <m: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class</m:t>
                              </m:r>
                              <m: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sub>
                          </m:sSub>
                        </m:e>
                      </m:nary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9D1AC-D787-4E3B-B6E3-B6C442764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509" y="5687784"/>
                <a:ext cx="5961179" cy="7987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0466BA-EB16-4EF8-ADAC-70973F0DB357}"/>
              </a:ext>
            </a:extLst>
          </p:cNvPr>
          <p:cNvCxnSpPr/>
          <p:nvPr/>
        </p:nvCxnSpPr>
        <p:spPr>
          <a:xfrm>
            <a:off x="3763153" y="5595632"/>
            <a:ext cx="0" cy="334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AEA30B-4CA1-4774-971B-5E52F8605E02}"/>
              </a:ext>
            </a:extLst>
          </p:cNvPr>
          <p:cNvSpPr txBox="1"/>
          <p:nvPr/>
        </p:nvSpPr>
        <p:spPr>
          <a:xfrm>
            <a:off x="3002661" y="5321822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representative error</a:t>
            </a:r>
            <a:endParaRPr lang="en-CH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1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7FE6D-2574-486F-B343-927F5005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99" y="1703829"/>
            <a:ext cx="10728325" cy="3450342"/>
          </a:xfrm>
        </p:spPr>
        <p:txBody>
          <a:bodyPr/>
          <a:lstStyle/>
          <a:p>
            <a:pPr marL="269875" indent="-269875">
              <a:lnSpc>
                <a:spcPct val="2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600" dirty="0"/>
              <a:t>1312.4578 (Ferris, Poulin): </a:t>
            </a:r>
            <a:r>
              <a:rPr lang="en-US" sz="1600" b="1" dirty="0"/>
              <a:t>TN from encoding circuit</a:t>
            </a:r>
          </a:p>
          <a:p>
            <a:pPr marL="269875" indent="-269875">
              <a:lnSpc>
                <a:spcPct val="2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600" dirty="0"/>
              <a:t>1405.4883 (</a:t>
            </a:r>
            <a:r>
              <a:rPr lang="en-US" sz="1600" dirty="0" err="1"/>
              <a:t>Bravyi</a:t>
            </a:r>
            <a:r>
              <a:rPr lang="en-US" sz="1600" dirty="0"/>
              <a:t>, </a:t>
            </a:r>
            <a:r>
              <a:rPr lang="en-US" sz="1600" dirty="0" err="1"/>
              <a:t>Suchara</a:t>
            </a:r>
            <a:r>
              <a:rPr lang="en-US" sz="1600" dirty="0"/>
              <a:t>, Vargo): </a:t>
            </a:r>
            <a:r>
              <a:rPr lang="en-US" sz="1600" b="1" dirty="0"/>
              <a:t>specific to 2D surface code</a:t>
            </a:r>
          </a:p>
          <a:p>
            <a:pPr marL="269875" indent="-269875">
              <a:lnSpc>
                <a:spcPct val="2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600" dirty="0"/>
              <a:t>1801.01879 (</a:t>
            </a:r>
            <a:r>
              <a:rPr lang="en-US" sz="1600" dirty="0" err="1"/>
              <a:t>Darmawan</a:t>
            </a:r>
            <a:r>
              <a:rPr lang="en-US" sz="1600" dirty="0"/>
              <a:t>, Poulin): </a:t>
            </a:r>
            <a:r>
              <a:rPr lang="en-US" sz="1600" b="1" dirty="0"/>
              <a:t>for non-Pauli noise</a:t>
            </a:r>
          </a:p>
          <a:p>
            <a:pPr marL="269875" indent="-269875">
              <a:lnSpc>
                <a:spcPct val="2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600" dirty="0"/>
              <a:t>1809.10704, 2101.04125 (Chubb, </a:t>
            </a:r>
            <a:r>
              <a:rPr lang="en-US" sz="1600" dirty="0" err="1"/>
              <a:t>Flammia</a:t>
            </a:r>
            <a:r>
              <a:rPr lang="en-US" sz="1600" dirty="0"/>
              <a:t>): </a:t>
            </a:r>
            <a:r>
              <a:rPr lang="en-US" sz="1600" b="1" dirty="0"/>
              <a:t>via statistical mechanical mapping</a:t>
            </a:r>
            <a:endParaRPr lang="en-US" sz="1600" dirty="0"/>
          </a:p>
          <a:p>
            <a:pPr marL="269875" indent="-269875">
              <a:lnSpc>
                <a:spcPct val="2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600" dirty="0"/>
              <a:t>1708.08474,1907.02554 (Tucket et al.): </a:t>
            </a:r>
            <a:r>
              <a:rPr lang="en-US" sz="1600" b="1" dirty="0"/>
              <a:t>modification of 1405.4883 </a:t>
            </a:r>
          </a:p>
          <a:p>
            <a:pPr marL="269875" indent="-269875">
              <a:lnSpc>
                <a:spcPct val="2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600" dirty="0"/>
              <a:t>2212.05071 (</a:t>
            </a:r>
            <a:r>
              <a:rPr lang="en-US" sz="1600" dirty="0" err="1"/>
              <a:t>Darmawan</a:t>
            </a:r>
            <a:r>
              <a:rPr lang="en-US" sz="1600" dirty="0"/>
              <a:t>): </a:t>
            </a:r>
            <a:r>
              <a:rPr lang="en-US" sz="1600" b="1" dirty="0"/>
              <a:t>for random local log-depth Clifford encoding, from encoding circuit</a:t>
            </a:r>
          </a:p>
          <a:p>
            <a:pPr marL="269875" indent="-269875">
              <a:lnSpc>
                <a:spcPct val="2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600" dirty="0"/>
              <a:t>2022, </a:t>
            </a:r>
            <a:r>
              <a:rPr lang="en-US" sz="1600" dirty="0" err="1"/>
              <a:t>Bohdanowicz</a:t>
            </a:r>
            <a:r>
              <a:rPr lang="en-US" sz="1600" dirty="0"/>
              <a:t> PhD thesis: </a:t>
            </a:r>
            <a:r>
              <a:rPr lang="en-US" sz="1600" b="1" dirty="0"/>
              <a:t>for circuit-level noise, from history code</a:t>
            </a:r>
          </a:p>
          <a:p>
            <a:pPr marL="269875" indent="-269875">
              <a:lnSpc>
                <a:spcPct val="2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600" dirty="0"/>
              <a:t>Nature 614, pages 676–681 (Google): </a:t>
            </a:r>
            <a:r>
              <a:rPr lang="en-US" sz="1600" b="1" dirty="0"/>
              <a:t>for circuit-level noise, from decoding hypergraph</a:t>
            </a:r>
            <a:endParaRPr lang="en-CH" sz="16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57499-E875-48A6-98A9-A6AFD99C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96856" y="6284483"/>
            <a:ext cx="612000" cy="216000"/>
          </a:xfrm>
        </p:spPr>
        <p:txBody>
          <a:bodyPr/>
          <a:lstStyle/>
          <a:p>
            <a:fld id="{1332D50A-E6CC-4D88-8908-F2129032F4C7}" type="datetime1">
              <a:rPr lang="de-CH" noProof="0" smtClean="0"/>
              <a:t>21.05.24</a:t>
            </a:fld>
            <a:endParaRPr lang="de-CH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9E8C1-BC86-4532-B242-2432A258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0749" y="6284483"/>
            <a:ext cx="322577" cy="216000"/>
          </a:xfrm>
        </p:spPr>
        <p:txBody>
          <a:bodyPr/>
          <a:lstStyle/>
          <a:p>
            <a:fld id="{5ACA52AF-F19D-405C-AD5F-7D94B96A5CC3}" type="slidenum">
              <a:rPr lang="de-CH" noProof="0" smtClean="0"/>
              <a:t>11</a:t>
            </a:fld>
            <a:endParaRPr lang="de-CH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63163F-2B0A-4C44-8A6F-58BB1A5F4B45}"/>
              </a:ext>
            </a:extLst>
          </p:cNvPr>
          <p:cNvSpPr/>
          <p:nvPr/>
        </p:nvSpPr>
        <p:spPr>
          <a:xfrm>
            <a:off x="731839" y="585309"/>
            <a:ext cx="3920455" cy="10453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</a:rPr>
              <a:t>Decoding</a:t>
            </a:r>
            <a:endParaRPr lang="en-CH" sz="4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CABE18-84CC-4A1A-A6F5-3FDE7839010F}"/>
              </a:ext>
            </a:extLst>
          </p:cNvPr>
          <p:cNvSpPr/>
          <p:nvPr/>
        </p:nvSpPr>
        <p:spPr>
          <a:xfrm>
            <a:off x="7539707" y="585309"/>
            <a:ext cx="3920455" cy="10453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Tensor Network Contraction</a:t>
            </a:r>
            <a:endParaRPr lang="en-CH" sz="3600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426C78-3D3B-4294-A1EC-C0BB2D558B49}"/>
              </a:ext>
            </a:extLst>
          </p:cNvPr>
          <p:cNvCxnSpPr/>
          <p:nvPr/>
        </p:nvCxnSpPr>
        <p:spPr>
          <a:xfrm>
            <a:off x="5018013" y="1107996"/>
            <a:ext cx="215597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DD280EB-A99B-4FC7-B180-52B48DE7FBE6}"/>
              </a:ext>
            </a:extLst>
          </p:cNvPr>
          <p:cNvSpPr/>
          <p:nvPr/>
        </p:nvSpPr>
        <p:spPr>
          <a:xfrm>
            <a:off x="92280" y="1815595"/>
            <a:ext cx="5654179" cy="345978"/>
          </a:xfrm>
          <a:prstGeom prst="roundRect">
            <a:avLst/>
          </a:prstGeom>
          <a:noFill/>
          <a:ln w="76200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BBD9C8-05EE-4CA0-8746-DCDE1ECA53E7}"/>
              </a:ext>
            </a:extLst>
          </p:cNvPr>
          <p:cNvSpPr txBox="1"/>
          <p:nvPr/>
        </p:nvSpPr>
        <p:spPr>
          <a:xfrm>
            <a:off x="8089783" y="2526901"/>
            <a:ext cx="3940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detector picture TN</a:t>
            </a:r>
            <a:endParaRPr lang="en-CH" sz="3200" b="1" dirty="0">
              <a:solidFill>
                <a:schemeClr val="accent5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647ADB-94D1-4886-8580-39F2F0F6EF7C}"/>
              </a:ext>
            </a:extLst>
          </p:cNvPr>
          <p:cNvSpPr txBox="1"/>
          <p:nvPr/>
        </p:nvSpPr>
        <p:spPr>
          <a:xfrm>
            <a:off x="7827183" y="2971483"/>
            <a:ext cx="4214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generator picture TN</a:t>
            </a:r>
            <a:endParaRPr lang="en-CH" sz="3200" b="1" dirty="0">
              <a:solidFill>
                <a:schemeClr val="accent2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179B4C7-8216-4B96-B1D8-4E8D63539F35}"/>
              </a:ext>
            </a:extLst>
          </p:cNvPr>
          <p:cNvSpPr/>
          <p:nvPr/>
        </p:nvSpPr>
        <p:spPr>
          <a:xfrm>
            <a:off x="92279" y="2436693"/>
            <a:ext cx="6501468" cy="345978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2B097B4-3C27-4272-9D25-004304E212B8}"/>
              </a:ext>
            </a:extLst>
          </p:cNvPr>
          <p:cNvSpPr/>
          <p:nvPr/>
        </p:nvSpPr>
        <p:spPr>
          <a:xfrm>
            <a:off x="92280" y="3653681"/>
            <a:ext cx="7901234" cy="345978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980D295-55BD-4E1B-A541-B948E358C97A}"/>
              </a:ext>
            </a:extLst>
          </p:cNvPr>
          <p:cNvSpPr/>
          <p:nvPr/>
        </p:nvSpPr>
        <p:spPr>
          <a:xfrm>
            <a:off x="110251" y="4274779"/>
            <a:ext cx="6600941" cy="345978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6FD154B-F50B-4047-8F75-1D039B0091AE}"/>
              </a:ext>
            </a:extLst>
          </p:cNvPr>
          <p:cNvSpPr/>
          <p:nvPr/>
        </p:nvSpPr>
        <p:spPr>
          <a:xfrm>
            <a:off x="110251" y="4895877"/>
            <a:ext cx="9330961" cy="345978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9809385-DCE8-4766-B4D7-98C5B12283C2}"/>
              </a:ext>
            </a:extLst>
          </p:cNvPr>
          <p:cNvSpPr/>
          <p:nvPr/>
        </p:nvSpPr>
        <p:spPr>
          <a:xfrm>
            <a:off x="110252" y="5491767"/>
            <a:ext cx="7280449" cy="345978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1EBDE2A-D215-4BC4-9455-05D3A5C7A030}"/>
              </a:ext>
            </a:extLst>
          </p:cNvPr>
          <p:cNvSpPr/>
          <p:nvPr/>
        </p:nvSpPr>
        <p:spPr>
          <a:xfrm>
            <a:off x="110251" y="6112865"/>
            <a:ext cx="8807247" cy="345978"/>
          </a:xfrm>
          <a:prstGeom prst="roundRect">
            <a:avLst/>
          </a:prstGeom>
          <a:noFill/>
          <a:ln w="76200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481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5" grpId="0"/>
      <p:bldP spid="32" grpId="0"/>
      <p:bldP spid="28" grpId="0" animBg="1"/>
      <p:bldP spid="30" grpId="0" animBg="1"/>
      <p:bldP spid="31" grpId="0" animBg="1"/>
      <p:bldP spid="34" grpId="0" animBg="1"/>
      <p:bldP spid="35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mathematical equations&#10;&#10;Description automatically generated">
            <a:extLst>
              <a:ext uri="{FF2B5EF4-FFF2-40B4-BE49-F238E27FC236}">
                <a16:creationId xmlns:a16="http://schemas.microsoft.com/office/drawing/2014/main" id="{E1C9E6AD-B9C4-4E5E-A4C0-C4CA30504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12" y="1205767"/>
            <a:ext cx="3981049" cy="3988757"/>
          </a:xfrm>
          <a:prstGeom prst="rect">
            <a:avLst/>
          </a:prstGeom>
        </p:spPr>
      </p:pic>
      <p:pic>
        <p:nvPicPr>
          <p:cNvPr id="18" name="Picture 17" descr="A diagram of a mathematical equation&#10;&#10;Description automatically generated with medium confidence">
            <a:extLst>
              <a:ext uri="{FF2B5EF4-FFF2-40B4-BE49-F238E27FC236}">
                <a16:creationId xmlns:a16="http://schemas.microsoft.com/office/drawing/2014/main" id="{6A9FE741-DD7E-4439-A456-873F36B0A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72" y="1123713"/>
            <a:ext cx="4474171" cy="4474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793F13-A503-498C-81AA-3E1FDBC0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“dual” TN representations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54F99-12BC-4661-8C97-473EF1CD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12</a:t>
            </a:fld>
            <a:endParaRPr lang="de-CH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5206D7-324F-4B94-9BB8-425BE6878962}"/>
              </a:ext>
            </a:extLst>
          </p:cNvPr>
          <p:cNvSpPr txBox="1"/>
          <p:nvPr/>
        </p:nvSpPr>
        <p:spPr>
          <a:xfrm>
            <a:off x="2320589" y="854022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Generator picture</a:t>
            </a:r>
            <a:endParaRPr lang="en-CH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5011E-2138-4C18-AECB-EC4158FDE140}"/>
              </a:ext>
            </a:extLst>
          </p:cNvPr>
          <p:cNvSpPr txBox="1"/>
          <p:nvPr/>
        </p:nvSpPr>
        <p:spPr>
          <a:xfrm>
            <a:off x="7891451" y="820055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Detector picture</a:t>
            </a:r>
            <a:endParaRPr lang="en-CH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3CCCFE-B63B-4157-AFEF-4F6CD745FB2D}"/>
                  </a:ext>
                </a:extLst>
              </p:cNvPr>
              <p:cNvSpPr txBox="1"/>
              <p:nvPr/>
            </p:nvSpPr>
            <p:spPr>
              <a:xfrm>
                <a:off x="1906204" y="5675015"/>
                <a:ext cx="2422321" cy="764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𝒮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3CCCFE-B63B-4157-AFEF-4F6CD745F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204" y="5675015"/>
                <a:ext cx="2422321" cy="764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9D1AC-D787-4E3B-B6E3-B6C44276443A}"/>
                  </a:ext>
                </a:extLst>
              </p:cNvPr>
              <p:cNvSpPr txBox="1"/>
              <p:nvPr/>
            </p:nvSpPr>
            <p:spPr>
              <a:xfrm>
                <a:off x="5820509" y="5687784"/>
                <a:ext cx="5961179" cy="798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Ι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causes</m:t>
                              </m:r>
                              <m:r>
                                <a:rPr lang="en-US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syndrome</m:t>
                              </m:r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Ι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logical</m:t>
                              </m:r>
                              <m: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class</m:t>
                              </m:r>
                              <m: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sub>
                          </m:sSub>
                        </m:e>
                      </m:nary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9D1AC-D787-4E3B-B6E3-B6C442764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509" y="5687784"/>
                <a:ext cx="5961179" cy="7987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0466BA-EB16-4EF8-ADAC-70973F0DB357}"/>
              </a:ext>
            </a:extLst>
          </p:cNvPr>
          <p:cNvCxnSpPr/>
          <p:nvPr/>
        </p:nvCxnSpPr>
        <p:spPr>
          <a:xfrm>
            <a:off x="3763153" y="5595632"/>
            <a:ext cx="0" cy="334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AEA30B-4CA1-4774-971B-5E52F8605E02}"/>
              </a:ext>
            </a:extLst>
          </p:cNvPr>
          <p:cNvSpPr txBox="1"/>
          <p:nvPr/>
        </p:nvSpPr>
        <p:spPr>
          <a:xfrm>
            <a:off x="3002661" y="5321822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representative error</a:t>
            </a:r>
            <a:endParaRPr lang="en-CH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0F0A-8FBA-4799-8D5F-487CBDED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Hadamard trick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FBA99-F71E-4837-9733-CD90CC1CE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7263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detector picture: High weight check nodes for logical operators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D815A-D5EE-412D-B8BC-24B1AC69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13</a:t>
            </a:fld>
            <a:endParaRPr lang="de-CH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DA7CFB-7BE7-4F0E-937D-C32F4230BCCB}"/>
              </a:ext>
            </a:extLst>
          </p:cNvPr>
          <p:cNvCxnSpPr>
            <a:cxnSpLocks/>
          </p:cNvCxnSpPr>
          <p:nvPr/>
        </p:nvCxnSpPr>
        <p:spPr>
          <a:xfrm>
            <a:off x="2171700" y="2981411"/>
            <a:ext cx="1527845" cy="98281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B57AFB-1129-4019-80C0-908C82898712}"/>
              </a:ext>
            </a:extLst>
          </p:cNvPr>
          <p:cNvCxnSpPr>
            <a:cxnSpLocks/>
          </p:cNvCxnSpPr>
          <p:nvPr/>
        </p:nvCxnSpPr>
        <p:spPr>
          <a:xfrm>
            <a:off x="2445390" y="3557639"/>
            <a:ext cx="1254155" cy="52481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6A3504-8F25-4B53-90E7-9D6C51BDC55F}"/>
              </a:ext>
            </a:extLst>
          </p:cNvPr>
          <p:cNvCxnSpPr>
            <a:cxnSpLocks/>
          </p:cNvCxnSpPr>
          <p:nvPr/>
        </p:nvCxnSpPr>
        <p:spPr>
          <a:xfrm flipV="1">
            <a:off x="2533475" y="4117537"/>
            <a:ext cx="1166070" cy="822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A6094E-F5AA-4CB9-B259-94D8922AE7A5}"/>
              </a:ext>
            </a:extLst>
          </p:cNvPr>
          <p:cNvCxnSpPr>
            <a:cxnSpLocks/>
          </p:cNvCxnSpPr>
          <p:nvPr/>
        </p:nvCxnSpPr>
        <p:spPr>
          <a:xfrm flipV="1">
            <a:off x="2363389" y="4152618"/>
            <a:ext cx="1254155" cy="72784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66DBCC-7B60-49BC-8C3A-5A1577A0C9B5}"/>
              </a:ext>
            </a:extLst>
          </p:cNvPr>
          <p:cNvCxnSpPr>
            <a:cxnSpLocks/>
          </p:cNvCxnSpPr>
          <p:nvPr/>
        </p:nvCxnSpPr>
        <p:spPr>
          <a:xfrm flipV="1">
            <a:off x="2072081" y="4234837"/>
            <a:ext cx="1627464" cy="133545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D686AA-E5A1-4116-89D5-606DB509A231}"/>
              </a:ext>
            </a:extLst>
          </p:cNvPr>
          <p:cNvCxnSpPr>
            <a:cxnSpLocks/>
          </p:cNvCxnSpPr>
          <p:nvPr/>
        </p:nvCxnSpPr>
        <p:spPr>
          <a:xfrm flipV="1">
            <a:off x="3950841" y="4107267"/>
            <a:ext cx="646326" cy="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DFC4323-57BB-4325-BA22-66F64D232002}"/>
              </a:ext>
            </a:extLst>
          </p:cNvPr>
          <p:cNvSpPr/>
          <p:nvPr/>
        </p:nvSpPr>
        <p:spPr>
          <a:xfrm>
            <a:off x="3495376" y="3844845"/>
            <a:ext cx="490340" cy="533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  <a:endParaRPr lang="en-CH" sz="2800" b="1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A24948-EDE6-448D-BC12-E6CA5EC95C95}"/>
              </a:ext>
            </a:extLst>
          </p:cNvPr>
          <p:cNvCxnSpPr>
            <a:cxnSpLocks/>
          </p:cNvCxnSpPr>
          <p:nvPr/>
        </p:nvCxnSpPr>
        <p:spPr>
          <a:xfrm>
            <a:off x="8372475" y="2978772"/>
            <a:ext cx="1531364" cy="98808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F21ECC-8294-4AFC-9551-6E62D6A0AE72}"/>
              </a:ext>
            </a:extLst>
          </p:cNvPr>
          <p:cNvCxnSpPr>
            <a:cxnSpLocks/>
          </p:cNvCxnSpPr>
          <p:nvPr/>
        </p:nvCxnSpPr>
        <p:spPr>
          <a:xfrm>
            <a:off x="8649684" y="3560278"/>
            <a:ext cx="1254155" cy="52481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A00939-31D2-4180-AC22-7D991062FB5D}"/>
              </a:ext>
            </a:extLst>
          </p:cNvPr>
          <p:cNvCxnSpPr>
            <a:cxnSpLocks/>
          </p:cNvCxnSpPr>
          <p:nvPr/>
        </p:nvCxnSpPr>
        <p:spPr>
          <a:xfrm flipV="1">
            <a:off x="8737769" y="4120176"/>
            <a:ext cx="1166070" cy="822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B0824B-0385-4C94-8D49-622BEC1E3760}"/>
              </a:ext>
            </a:extLst>
          </p:cNvPr>
          <p:cNvCxnSpPr>
            <a:cxnSpLocks/>
          </p:cNvCxnSpPr>
          <p:nvPr/>
        </p:nvCxnSpPr>
        <p:spPr>
          <a:xfrm flipV="1">
            <a:off x="8567683" y="4155257"/>
            <a:ext cx="1254155" cy="72784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23240F-405C-42BD-9DFF-784286E99B7D}"/>
              </a:ext>
            </a:extLst>
          </p:cNvPr>
          <p:cNvCxnSpPr>
            <a:cxnSpLocks/>
          </p:cNvCxnSpPr>
          <p:nvPr/>
        </p:nvCxnSpPr>
        <p:spPr>
          <a:xfrm flipV="1">
            <a:off x="8276375" y="4237476"/>
            <a:ext cx="1627464" cy="133545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700101-D93E-4846-B69B-477B345670E5}"/>
              </a:ext>
            </a:extLst>
          </p:cNvPr>
          <p:cNvCxnSpPr>
            <a:cxnSpLocks/>
          </p:cNvCxnSpPr>
          <p:nvPr/>
        </p:nvCxnSpPr>
        <p:spPr>
          <a:xfrm flipV="1">
            <a:off x="10155135" y="4109908"/>
            <a:ext cx="1228726" cy="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41EDF6C-08F4-4E2A-BFC7-A007E89184C1}"/>
              </a:ext>
            </a:extLst>
          </p:cNvPr>
          <p:cNvSpPr/>
          <p:nvPr/>
        </p:nvSpPr>
        <p:spPr>
          <a:xfrm>
            <a:off x="9699670" y="3847484"/>
            <a:ext cx="490340" cy="533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=</a:t>
            </a:r>
            <a:endParaRPr lang="en-CH" sz="2800" b="1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2E48B8-C92E-499B-92C4-743D1F2384E8}"/>
              </a:ext>
            </a:extLst>
          </p:cNvPr>
          <p:cNvSpPr/>
          <p:nvPr/>
        </p:nvSpPr>
        <p:spPr>
          <a:xfrm>
            <a:off x="8965783" y="3238349"/>
            <a:ext cx="321530" cy="320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74B3231-F5F8-45FD-8575-656111B666AB}"/>
              </a:ext>
            </a:extLst>
          </p:cNvPr>
          <p:cNvSpPr/>
          <p:nvPr/>
        </p:nvSpPr>
        <p:spPr>
          <a:xfrm>
            <a:off x="8955231" y="3647334"/>
            <a:ext cx="321530" cy="320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E82B5B-AFE1-493E-9D0E-3E2BBC7E6F45}"/>
              </a:ext>
            </a:extLst>
          </p:cNvPr>
          <p:cNvSpPr/>
          <p:nvPr/>
        </p:nvSpPr>
        <p:spPr>
          <a:xfrm>
            <a:off x="8904706" y="4027365"/>
            <a:ext cx="321530" cy="320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327C842-AE91-4596-8E82-53AFF38AD161}"/>
              </a:ext>
            </a:extLst>
          </p:cNvPr>
          <p:cNvSpPr/>
          <p:nvPr/>
        </p:nvSpPr>
        <p:spPr>
          <a:xfrm>
            <a:off x="8872394" y="4429119"/>
            <a:ext cx="321530" cy="320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7FC5E8D-D3DD-4101-9AB3-E0BDA125E4B0}"/>
              </a:ext>
            </a:extLst>
          </p:cNvPr>
          <p:cNvSpPr/>
          <p:nvPr/>
        </p:nvSpPr>
        <p:spPr>
          <a:xfrm>
            <a:off x="8821676" y="4911332"/>
            <a:ext cx="321530" cy="320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6809932-3A37-4282-8F1F-FB576AFA6EFD}"/>
              </a:ext>
            </a:extLst>
          </p:cNvPr>
          <p:cNvSpPr/>
          <p:nvPr/>
        </p:nvSpPr>
        <p:spPr>
          <a:xfrm>
            <a:off x="10626170" y="3964222"/>
            <a:ext cx="321530" cy="320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5E66C6C-4F56-4DAE-AD99-49409ECB466A}"/>
              </a:ext>
            </a:extLst>
          </p:cNvPr>
          <p:cNvSpPr/>
          <p:nvPr/>
        </p:nvSpPr>
        <p:spPr>
          <a:xfrm>
            <a:off x="5788404" y="2112506"/>
            <a:ext cx="4685288" cy="412890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428EF3-DA8C-43BF-81FE-43C764793478}"/>
              </a:ext>
            </a:extLst>
          </p:cNvPr>
          <p:cNvSpPr txBox="1"/>
          <p:nvPr/>
        </p:nvSpPr>
        <p:spPr>
          <a:xfrm>
            <a:off x="5134835" y="369176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=</a:t>
            </a:r>
            <a:endParaRPr lang="en-CH" sz="4800" b="1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661DFE40-697F-4637-B162-A900B1142737}"/>
              </a:ext>
            </a:extLst>
          </p:cNvPr>
          <p:cNvSpPr/>
          <p:nvPr/>
        </p:nvSpPr>
        <p:spPr>
          <a:xfrm rot="5966166">
            <a:off x="-285225" y="2915749"/>
            <a:ext cx="3305262" cy="246846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CE4914-2480-438F-A8B2-E8DFA2660A9F}"/>
              </a:ext>
            </a:extLst>
          </p:cNvPr>
          <p:cNvSpPr txBox="1"/>
          <p:nvPr/>
        </p:nvSpPr>
        <p:spPr>
          <a:xfrm>
            <a:off x="965529" y="3876589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Tensor</a:t>
            </a:r>
          </a:p>
          <a:p>
            <a:pPr algn="ctr"/>
            <a:r>
              <a:rPr lang="en-US" dirty="0"/>
              <a:t>Network</a:t>
            </a:r>
            <a:endParaRPr lang="en-CH" dirty="0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3B2782B7-1B37-4D09-8CC3-2CAFB8D8B198}"/>
              </a:ext>
            </a:extLst>
          </p:cNvPr>
          <p:cNvSpPr/>
          <p:nvPr/>
        </p:nvSpPr>
        <p:spPr>
          <a:xfrm rot="5966166">
            <a:off x="5919069" y="2918388"/>
            <a:ext cx="3305262" cy="246846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E51376-A525-47E6-B5CD-B509C12085D4}"/>
              </a:ext>
            </a:extLst>
          </p:cNvPr>
          <p:cNvSpPr txBox="1"/>
          <p:nvPr/>
        </p:nvSpPr>
        <p:spPr>
          <a:xfrm>
            <a:off x="7169823" y="3879228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Tensor</a:t>
            </a:r>
          </a:p>
          <a:p>
            <a:pPr algn="ctr"/>
            <a:r>
              <a:rPr lang="en-US" dirty="0"/>
              <a:t>Network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874585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0F0A-8FBA-4799-8D5F-487CBDED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Hadamard trick (2)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D815A-D5EE-412D-B8BC-24B1AC69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14</a:t>
            </a:fld>
            <a:endParaRPr lang="de-CH" noProof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A24948-EDE6-448D-BC12-E6CA5EC95C95}"/>
              </a:ext>
            </a:extLst>
          </p:cNvPr>
          <p:cNvCxnSpPr>
            <a:cxnSpLocks/>
          </p:cNvCxnSpPr>
          <p:nvPr/>
        </p:nvCxnSpPr>
        <p:spPr>
          <a:xfrm>
            <a:off x="2828925" y="3010516"/>
            <a:ext cx="1471068" cy="95634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F21ECC-8294-4AFC-9551-6E62D6A0AE72}"/>
              </a:ext>
            </a:extLst>
          </p:cNvPr>
          <p:cNvCxnSpPr>
            <a:cxnSpLocks/>
          </p:cNvCxnSpPr>
          <p:nvPr/>
        </p:nvCxnSpPr>
        <p:spPr>
          <a:xfrm>
            <a:off x="3045838" y="3560278"/>
            <a:ext cx="1254155" cy="52481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A00939-31D2-4180-AC22-7D991062FB5D}"/>
              </a:ext>
            </a:extLst>
          </p:cNvPr>
          <p:cNvCxnSpPr>
            <a:cxnSpLocks/>
          </p:cNvCxnSpPr>
          <p:nvPr/>
        </p:nvCxnSpPr>
        <p:spPr>
          <a:xfrm flipV="1">
            <a:off x="3133923" y="4120176"/>
            <a:ext cx="1166070" cy="822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B0824B-0385-4C94-8D49-622BEC1E3760}"/>
              </a:ext>
            </a:extLst>
          </p:cNvPr>
          <p:cNvCxnSpPr>
            <a:cxnSpLocks/>
          </p:cNvCxnSpPr>
          <p:nvPr/>
        </p:nvCxnSpPr>
        <p:spPr>
          <a:xfrm flipV="1">
            <a:off x="2963837" y="4155257"/>
            <a:ext cx="1254155" cy="72784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23240F-405C-42BD-9DFF-784286E99B7D}"/>
              </a:ext>
            </a:extLst>
          </p:cNvPr>
          <p:cNvCxnSpPr>
            <a:cxnSpLocks/>
          </p:cNvCxnSpPr>
          <p:nvPr/>
        </p:nvCxnSpPr>
        <p:spPr>
          <a:xfrm flipV="1">
            <a:off x="2672529" y="4237476"/>
            <a:ext cx="1627464" cy="133545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700101-D93E-4846-B69B-477B345670E5}"/>
              </a:ext>
            </a:extLst>
          </p:cNvPr>
          <p:cNvCxnSpPr>
            <a:cxnSpLocks/>
          </p:cNvCxnSpPr>
          <p:nvPr/>
        </p:nvCxnSpPr>
        <p:spPr>
          <a:xfrm flipV="1">
            <a:off x="4551289" y="4109909"/>
            <a:ext cx="230436" cy="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41EDF6C-08F4-4E2A-BFC7-A007E89184C1}"/>
              </a:ext>
            </a:extLst>
          </p:cNvPr>
          <p:cNvSpPr/>
          <p:nvPr/>
        </p:nvSpPr>
        <p:spPr>
          <a:xfrm>
            <a:off x="4095824" y="3847484"/>
            <a:ext cx="490340" cy="533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=</a:t>
            </a:r>
            <a:endParaRPr lang="en-CH" sz="2800" b="1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2E48B8-C92E-499B-92C4-743D1F2384E8}"/>
              </a:ext>
            </a:extLst>
          </p:cNvPr>
          <p:cNvSpPr/>
          <p:nvPr/>
        </p:nvSpPr>
        <p:spPr>
          <a:xfrm>
            <a:off x="3361937" y="3238349"/>
            <a:ext cx="321530" cy="320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74B3231-F5F8-45FD-8575-656111B666AB}"/>
              </a:ext>
            </a:extLst>
          </p:cNvPr>
          <p:cNvSpPr/>
          <p:nvPr/>
        </p:nvSpPr>
        <p:spPr>
          <a:xfrm>
            <a:off x="3351385" y="3647334"/>
            <a:ext cx="321530" cy="320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E82B5B-AFE1-493E-9D0E-3E2BBC7E6F45}"/>
              </a:ext>
            </a:extLst>
          </p:cNvPr>
          <p:cNvSpPr/>
          <p:nvPr/>
        </p:nvSpPr>
        <p:spPr>
          <a:xfrm>
            <a:off x="3300860" y="4027365"/>
            <a:ext cx="321530" cy="320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327C842-AE91-4596-8E82-53AFF38AD161}"/>
              </a:ext>
            </a:extLst>
          </p:cNvPr>
          <p:cNvSpPr/>
          <p:nvPr/>
        </p:nvSpPr>
        <p:spPr>
          <a:xfrm>
            <a:off x="3268548" y="4429119"/>
            <a:ext cx="321530" cy="320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7FC5E8D-D3DD-4101-9AB3-E0BDA125E4B0}"/>
              </a:ext>
            </a:extLst>
          </p:cNvPr>
          <p:cNvSpPr/>
          <p:nvPr/>
        </p:nvSpPr>
        <p:spPr>
          <a:xfrm>
            <a:off x="3217830" y="4911332"/>
            <a:ext cx="321530" cy="320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815BDE-4902-4128-987D-2B6E1663D2C5}"/>
              </a:ext>
            </a:extLst>
          </p:cNvPr>
          <p:cNvSpPr txBox="1"/>
          <p:nvPr/>
        </p:nvSpPr>
        <p:spPr>
          <a:xfrm>
            <a:off x="4939488" y="39004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endParaRPr lang="en-CH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4B5624-B6EB-450C-9332-FD2E5B36F8E4}"/>
              </a:ext>
            </a:extLst>
          </p:cNvPr>
          <p:cNvSpPr txBox="1"/>
          <p:nvPr/>
        </p:nvSpPr>
        <p:spPr>
          <a:xfrm>
            <a:off x="5713675" y="3669596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=</a:t>
            </a:r>
            <a:endParaRPr lang="en-CH" sz="4800" b="1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DD81AB7-CF0A-4A25-B551-798F6EEE206D}"/>
              </a:ext>
            </a:extLst>
          </p:cNvPr>
          <p:cNvCxnSpPr>
            <a:cxnSpLocks/>
          </p:cNvCxnSpPr>
          <p:nvPr/>
        </p:nvCxnSpPr>
        <p:spPr>
          <a:xfrm>
            <a:off x="9220200" y="3010516"/>
            <a:ext cx="1071794" cy="58115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73B631E-0DA2-47FE-88E1-DE58EF0317F6}"/>
              </a:ext>
            </a:extLst>
          </p:cNvPr>
          <p:cNvCxnSpPr>
            <a:cxnSpLocks/>
          </p:cNvCxnSpPr>
          <p:nvPr/>
        </p:nvCxnSpPr>
        <p:spPr>
          <a:xfrm>
            <a:off x="9423706" y="3566306"/>
            <a:ext cx="792778" cy="31692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759F163-7784-494A-960E-4EA8CE686692}"/>
              </a:ext>
            </a:extLst>
          </p:cNvPr>
          <p:cNvCxnSpPr>
            <a:cxnSpLocks/>
          </p:cNvCxnSpPr>
          <p:nvPr/>
        </p:nvCxnSpPr>
        <p:spPr>
          <a:xfrm flipV="1">
            <a:off x="9511791" y="4187035"/>
            <a:ext cx="563981" cy="2138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7DA0DEA-001C-46DA-AD39-D74544A33ABB}"/>
              </a:ext>
            </a:extLst>
          </p:cNvPr>
          <p:cNvCxnSpPr>
            <a:cxnSpLocks/>
          </p:cNvCxnSpPr>
          <p:nvPr/>
        </p:nvCxnSpPr>
        <p:spPr>
          <a:xfrm flipV="1">
            <a:off x="9341705" y="4508192"/>
            <a:ext cx="727782" cy="38093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B43C5FC-71F1-496C-B799-1DB2D8372618}"/>
              </a:ext>
            </a:extLst>
          </p:cNvPr>
          <p:cNvCxnSpPr>
            <a:cxnSpLocks/>
          </p:cNvCxnSpPr>
          <p:nvPr/>
        </p:nvCxnSpPr>
        <p:spPr>
          <a:xfrm flipV="1">
            <a:off x="9050397" y="4911332"/>
            <a:ext cx="1083504" cy="66762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34936AF-2761-4CC6-B65C-C4DCBD302EBD}"/>
              </a:ext>
            </a:extLst>
          </p:cNvPr>
          <p:cNvSpPr/>
          <p:nvPr/>
        </p:nvSpPr>
        <p:spPr>
          <a:xfrm>
            <a:off x="9739805" y="3244377"/>
            <a:ext cx="321530" cy="320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2CBD5FB-B90A-40D7-BE49-4B11616A101C}"/>
              </a:ext>
            </a:extLst>
          </p:cNvPr>
          <p:cNvSpPr/>
          <p:nvPr/>
        </p:nvSpPr>
        <p:spPr>
          <a:xfrm>
            <a:off x="9729253" y="3653362"/>
            <a:ext cx="321530" cy="320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4FAC05-E490-488D-AA47-C642C92524BF}"/>
              </a:ext>
            </a:extLst>
          </p:cNvPr>
          <p:cNvSpPr/>
          <p:nvPr/>
        </p:nvSpPr>
        <p:spPr>
          <a:xfrm>
            <a:off x="9678728" y="4033393"/>
            <a:ext cx="321530" cy="320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CABAFED-BE81-4A3F-A9FD-16AA77BAD628}"/>
              </a:ext>
            </a:extLst>
          </p:cNvPr>
          <p:cNvSpPr/>
          <p:nvPr/>
        </p:nvSpPr>
        <p:spPr>
          <a:xfrm>
            <a:off x="9646416" y="4435147"/>
            <a:ext cx="321530" cy="320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69B0197-06EC-4482-AA8E-6D194118EABF}"/>
              </a:ext>
            </a:extLst>
          </p:cNvPr>
          <p:cNvSpPr/>
          <p:nvPr/>
        </p:nvSpPr>
        <p:spPr>
          <a:xfrm>
            <a:off x="9595698" y="4917360"/>
            <a:ext cx="321530" cy="320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E32F608-D68F-4F19-9ED9-C49753565D1D}"/>
              </a:ext>
            </a:extLst>
          </p:cNvPr>
          <p:cNvSpPr txBox="1"/>
          <p:nvPr/>
        </p:nvSpPr>
        <p:spPr>
          <a:xfrm>
            <a:off x="10282363" y="34070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endParaRPr lang="en-CH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C6613F-CF61-4F1B-8A1E-929A04E89AA9}"/>
              </a:ext>
            </a:extLst>
          </p:cNvPr>
          <p:cNvSpPr txBox="1"/>
          <p:nvPr/>
        </p:nvSpPr>
        <p:spPr>
          <a:xfrm>
            <a:off x="10199477" y="37274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endParaRPr lang="en-CH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45C742-7CFC-474D-A0CA-89258560029E}"/>
              </a:ext>
            </a:extLst>
          </p:cNvPr>
          <p:cNvSpPr txBox="1"/>
          <p:nvPr/>
        </p:nvSpPr>
        <p:spPr>
          <a:xfrm>
            <a:off x="10050158" y="4031521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endParaRPr lang="en-CH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29357D7-0379-49C6-AC2C-9A943FF7209C}"/>
              </a:ext>
            </a:extLst>
          </p:cNvPr>
          <p:cNvSpPr txBox="1"/>
          <p:nvPr/>
        </p:nvSpPr>
        <p:spPr>
          <a:xfrm>
            <a:off x="10061335" y="4303987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endParaRPr lang="en-CH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1474BCD-7133-4A61-BE57-F11F5BB56C43}"/>
              </a:ext>
            </a:extLst>
          </p:cNvPr>
          <p:cNvSpPr txBox="1"/>
          <p:nvPr/>
        </p:nvSpPr>
        <p:spPr>
          <a:xfrm>
            <a:off x="10138908" y="4658874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endParaRPr lang="en-CH" b="1" dirty="0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3B2782B7-1B37-4D09-8CC3-2CAFB8D8B198}"/>
              </a:ext>
            </a:extLst>
          </p:cNvPr>
          <p:cNvSpPr/>
          <p:nvPr/>
        </p:nvSpPr>
        <p:spPr>
          <a:xfrm rot="5966166">
            <a:off x="315223" y="2918388"/>
            <a:ext cx="3305262" cy="246846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E51376-A525-47E6-B5CD-B509C12085D4}"/>
              </a:ext>
            </a:extLst>
          </p:cNvPr>
          <p:cNvSpPr txBox="1"/>
          <p:nvPr/>
        </p:nvSpPr>
        <p:spPr>
          <a:xfrm>
            <a:off x="1565977" y="3879228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Tensor</a:t>
            </a:r>
          </a:p>
          <a:p>
            <a:pPr algn="ctr"/>
            <a:r>
              <a:rPr lang="en-US" dirty="0"/>
              <a:t>Network</a:t>
            </a:r>
            <a:endParaRPr lang="en-CH" dirty="0"/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BEDCF544-C0D2-4250-B9AB-497582CF3872}"/>
              </a:ext>
            </a:extLst>
          </p:cNvPr>
          <p:cNvSpPr/>
          <p:nvPr/>
        </p:nvSpPr>
        <p:spPr>
          <a:xfrm rot="5966166">
            <a:off x="6693091" y="2924416"/>
            <a:ext cx="3305262" cy="246846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DFB731-39A2-4EAE-8A01-A0A399CEFA14}"/>
              </a:ext>
            </a:extLst>
          </p:cNvPr>
          <p:cNvSpPr txBox="1"/>
          <p:nvPr/>
        </p:nvSpPr>
        <p:spPr>
          <a:xfrm>
            <a:off x="7943845" y="388525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Tensor</a:t>
            </a:r>
          </a:p>
          <a:p>
            <a:pPr algn="ctr"/>
            <a:r>
              <a:rPr lang="en-US" dirty="0"/>
              <a:t>Network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519495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5768806"/>
          </a:xfrm>
        </p:spPr>
        <p:txBody>
          <a:bodyPr anchor="ctr"/>
          <a:lstStyle/>
          <a:p>
            <a:r>
              <a:rPr lang="en-US" sz="3600" dirty="0"/>
              <a:t>Speed-Accuracy Tradeoff for 2D codes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15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484453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51BA-D6D2-439E-94B4-B6900B115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Contracting 2D Tensor Networks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9497B-839C-4DD0-9EF3-55B69784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16</a:t>
            </a:fld>
            <a:endParaRPr lang="de-CH" noProof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8FC0A91-BF1D-45BE-B2FF-BF1C9794D92B}"/>
              </a:ext>
            </a:extLst>
          </p:cNvPr>
          <p:cNvSpPr txBox="1"/>
          <p:nvPr/>
        </p:nvSpPr>
        <p:spPr>
          <a:xfrm>
            <a:off x="4410635" y="3059668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(TN contraction animation)</a:t>
            </a:r>
            <a:endParaRPr lang="en-CH" dirty="0"/>
          </a:p>
        </p:txBody>
      </p:sp>
      <p:pic>
        <p:nvPicPr>
          <p:cNvPr id="3" name="Contract2D.mp4">
            <a:hlinkClick r:id="" action="ppaction://media"/>
            <a:extLst>
              <a:ext uri="{FF2B5EF4-FFF2-40B4-BE49-F238E27FC236}">
                <a16:creationId xmlns:a16="http://schemas.microsoft.com/office/drawing/2014/main" id="{182004C3-CEBA-944F-A0DF-B74DC2A961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9652" y="1016218"/>
            <a:ext cx="8965324" cy="52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9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C883-01CC-42CC-B9EA-562656A0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speed trade-off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80FB6-6761-4E3E-A347-F26509CF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450" y="1797555"/>
            <a:ext cx="5777097" cy="36535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Approximation parameter: max bond dimension</a:t>
            </a:r>
            <a:endParaRPr lang="en-CH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1D603-4FF7-4FC9-B0A4-4833D53F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21.05.24</a:t>
            </a:fld>
            <a:endParaRPr lang="de-CH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38DD5-A671-4570-BBD5-24E6C34A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17</a:t>
            </a:fld>
            <a:endParaRPr lang="de-CH" noProof="0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7931B4AA-D48E-4550-8875-5E97F03422C4}"/>
              </a:ext>
            </a:extLst>
          </p:cNvPr>
          <p:cNvSpPr/>
          <p:nvPr/>
        </p:nvSpPr>
        <p:spPr>
          <a:xfrm>
            <a:off x="517320" y="1216007"/>
            <a:ext cx="11157358" cy="60400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04910-7DC8-4B90-B4B8-4F77A46DD743}"/>
              </a:ext>
            </a:extLst>
          </p:cNvPr>
          <p:cNvSpPr txBox="1"/>
          <p:nvPr/>
        </p:nvSpPr>
        <p:spPr>
          <a:xfrm>
            <a:off x="318903" y="748207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fast</a:t>
            </a:r>
            <a:endParaRPr lang="en-CH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B3E11-8D75-48D6-B14D-78A1E07A0A61}"/>
              </a:ext>
            </a:extLst>
          </p:cNvPr>
          <p:cNvSpPr txBox="1"/>
          <p:nvPr/>
        </p:nvSpPr>
        <p:spPr>
          <a:xfrm>
            <a:off x="10523540" y="776791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accurate</a:t>
            </a:r>
            <a:endParaRPr lang="en-CH" sz="2800" b="1" dirty="0"/>
          </a:p>
        </p:txBody>
      </p:sp>
    </p:spTree>
    <p:extLst>
      <p:ext uri="{BB962C8B-B14F-4D97-AF65-F5344CB8AC3E}">
        <p14:creationId xmlns:p14="http://schemas.microsoft.com/office/powerpoint/2010/main" val="1144121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22A43-F0D4-4304-806B-221FF41F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TN Decoding Results</a:t>
            </a:r>
            <a:endParaRPr lang="en-CH" dirty="0"/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A3719289-0A84-4AE5-905E-D9BE25F4D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1"/>
          <a:stretch/>
        </p:blipFill>
        <p:spPr>
          <a:xfrm>
            <a:off x="925461" y="2242277"/>
            <a:ext cx="10341075" cy="174697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B73D9-291F-46CB-A441-1DC162D9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18</a:t>
            </a:fld>
            <a:endParaRPr lang="de-CH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2E7D92-CDFD-43F9-AB2C-F2EA3A4693F4}"/>
              </a:ext>
            </a:extLst>
          </p:cNvPr>
          <p:cNvSpPr txBox="1"/>
          <p:nvPr/>
        </p:nvSpPr>
        <p:spPr>
          <a:xfrm>
            <a:off x="7261411" y="6522444"/>
            <a:ext cx="3058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Source: Chubb, </a:t>
            </a:r>
            <a:r>
              <a:rPr lang="en-US" sz="1400" b="1" dirty="0" err="1"/>
              <a:t>arXiv</a:t>
            </a:r>
            <a:r>
              <a:rPr lang="en-US" sz="1400" b="1" dirty="0"/>
              <a:t>: 2101.04125</a:t>
            </a:r>
            <a:endParaRPr lang="en-CH" sz="1400" b="1" dirty="0"/>
          </a:p>
        </p:txBody>
      </p:sp>
      <p:pic>
        <p:nvPicPr>
          <p:cNvPr id="10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E37A924E-066B-45CC-8E35-2026E9E86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5" b="1"/>
          <a:stretch/>
        </p:blipFill>
        <p:spPr>
          <a:xfrm>
            <a:off x="925461" y="3952689"/>
            <a:ext cx="10341075" cy="1498238"/>
          </a:xfrm>
          <a:prstGeom prst="rect">
            <a:avLst/>
          </a:prstGeom>
        </p:spPr>
      </p:pic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A108A3A5-9C39-4CBE-A47D-20924893C39F}"/>
              </a:ext>
            </a:extLst>
          </p:cNvPr>
          <p:cNvSpPr/>
          <p:nvPr/>
        </p:nvSpPr>
        <p:spPr>
          <a:xfrm>
            <a:off x="517320" y="1216007"/>
            <a:ext cx="11157358" cy="60400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D607D4-530A-4B84-AC4E-AE40A73BF2F3}"/>
              </a:ext>
            </a:extLst>
          </p:cNvPr>
          <p:cNvGrpSpPr/>
          <p:nvPr/>
        </p:nvGrpSpPr>
        <p:grpSpPr>
          <a:xfrm>
            <a:off x="6360588" y="1216008"/>
            <a:ext cx="5314090" cy="604008"/>
            <a:chOff x="6360588" y="1073133"/>
            <a:chExt cx="5314090" cy="604008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45AC4CF2-9E85-4ED4-A70B-85AD5FF494D1}"/>
                </a:ext>
              </a:extLst>
            </p:cNvPr>
            <p:cNvSpPr/>
            <p:nvPr/>
          </p:nvSpPr>
          <p:spPr>
            <a:xfrm>
              <a:off x="6370039" y="1073133"/>
              <a:ext cx="5304639" cy="604008"/>
            </a:xfrm>
            <a:prstGeom prst="rightArrow">
              <a:avLst/>
            </a:prstGeom>
            <a:gradFill flip="none" rotWithShape="1">
              <a:gsLst>
                <a:gs pos="0">
                  <a:srgbClr val="D9D9D9"/>
                </a:gs>
                <a:gs pos="78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72CC7E6-8A74-40D5-94AC-F89E42DE7A5D}"/>
                </a:ext>
              </a:extLst>
            </p:cNvPr>
            <p:cNvSpPr/>
            <p:nvPr/>
          </p:nvSpPr>
          <p:spPr>
            <a:xfrm>
              <a:off x="6360588" y="1234799"/>
              <a:ext cx="45719" cy="28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E780B3C-7AA4-4F27-9B2D-7ECF6B5AAB4D}"/>
              </a:ext>
            </a:extLst>
          </p:cNvPr>
          <p:cNvSpPr txBox="1"/>
          <p:nvPr/>
        </p:nvSpPr>
        <p:spPr>
          <a:xfrm>
            <a:off x="318903" y="748207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85000"/>
                  </a:schemeClr>
                </a:solidFill>
              </a:rPr>
              <a:t>fast</a:t>
            </a:r>
            <a:endParaRPr lang="en-CH" sz="2800" b="1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A57175-4ED3-4F72-B3FB-BBF5D547809A}"/>
              </a:ext>
            </a:extLst>
          </p:cNvPr>
          <p:cNvSpPr txBox="1"/>
          <p:nvPr/>
        </p:nvSpPr>
        <p:spPr>
          <a:xfrm>
            <a:off x="10523540" y="776791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accurate</a:t>
            </a:r>
            <a:endParaRPr lang="en-CH" sz="28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A7CDE-8C6A-40B9-9AC4-CAABBD240477}"/>
              </a:ext>
            </a:extLst>
          </p:cNvPr>
          <p:cNvSpPr txBox="1"/>
          <p:nvPr/>
        </p:nvSpPr>
        <p:spPr>
          <a:xfrm>
            <a:off x="4512872" y="5802019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Max bond dimension ~ 20-64</a:t>
            </a:r>
          </a:p>
        </p:txBody>
      </p:sp>
    </p:spTree>
    <p:extLst>
      <p:ext uri="{BB962C8B-B14F-4D97-AF65-F5344CB8AC3E}">
        <p14:creationId xmlns:p14="http://schemas.microsoft.com/office/powerpoint/2010/main" val="1878887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a number of numbers and a line&#10;&#10;Description automatically generated">
            <a:extLst>
              <a:ext uri="{FF2B5EF4-FFF2-40B4-BE49-F238E27FC236}">
                <a16:creationId xmlns:a16="http://schemas.microsoft.com/office/drawing/2014/main" id="{A29C178C-F788-494A-94ED-990340B79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"/>
          <a:stretch/>
        </p:blipFill>
        <p:spPr>
          <a:xfrm>
            <a:off x="6930940" y="4660321"/>
            <a:ext cx="4317652" cy="2078124"/>
          </a:xfrm>
          <a:prstGeom prst="rect">
            <a:avLst/>
          </a:prstGeom>
        </p:spPr>
      </p:pic>
      <p:pic>
        <p:nvPicPr>
          <p:cNvPr id="7" name="Picture 6" descr="A graph of a error rate&#10;&#10;Description automatically generated with medium confidence">
            <a:extLst>
              <a:ext uri="{FF2B5EF4-FFF2-40B4-BE49-F238E27FC236}">
                <a16:creationId xmlns:a16="http://schemas.microsoft.com/office/drawing/2014/main" id="{4DEF6C51-AC1E-4974-95D8-3D7EC64F9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0"/>
          <a:stretch/>
        </p:blipFill>
        <p:spPr>
          <a:xfrm>
            <a:off x="6981145" y="2683749"/>
            <a:ext cx="4217242" cy="1922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B22A43-F0D4-4304-806B-221FF41F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TN Decoding Results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B73D9-291F-46CB-A441-1DC162D9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19</a:t>
            </a:fld>
            <a:endParaRPr lang="de-CH" noProof="0"/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A108A3A5-9C39-4CBE-A47D-20924893C39F}"/>
              </a:ext>
            </a:extLst>
          </p:cNvPr>
          <p:cNvSpPr/>
          <p:nvPr/>
        </p:nvSpPr>
        <p:spPr>
          <a:xfrm>
            <a:off x="517320" y="1216007"/>
            <a:ext cx="11157358" cy="60400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780B3C-7AA4-4F27-9B2D-7ECF6B5AAB4D}"/>
              </a:ext>
            </a:extLst>
          </p:cNvPr>
          <p:cNvSpPr txBox="1"/>
          <p:nvPr/>
        </p:nvSpPr>
        <p:spPr>
          <a:xfrm>
            <a:off x="318903" y="748207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fast</a:t>
            </a:r>
            <a:endParaRPr lang="en-CH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A57175-4ED3-4F72-B3FB-BBF5D547809A}"/>
              </a:ext>
            </a:extLst>
          </p:cNvPr>
          <p:cNvSpPr txBox="1"/>
          <p:nvPr/>
        </p:nvSpPr>
        <p:spPr>
          <a:xfrm>
            <a:off x="10523540" y="776791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accurate</a:t>
            </a:r>
            <a:endParaRPr lang="en-CH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B206ED5-E76F-49D1-B8B2-B8A24A90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6" y="2015262"/>
            <a:ext cx="5719296" cy="35761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 bond dimension of 4 already gives good results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4BAE57-26C9-477E-B26F-801622277408}"/>
              </a:ext>
            </a:extLst>
          </p:cNvPr>
          <p:cNvGrpSpPr/>
          <p:nvPr/>
        </p:nvGrpSpPr>
        <p:grpSpPr>
          <a:xfrm rot="10800000">
            <a:off x="520065" y="1215077"/>
            <a:ext cx="5314090" cy="604008"/>
            <a:chOff x="6360588" y="1073133"/>
            <a:chExt cx="5314090" cy="60400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399A37CC-D775-4491-8987-7A0F885E5EF9}"/>
                </a:ext>
              </a:extLst>
            </p:cNvPr>
            <p:cNvSpPr/>
            <p:nvPr/>
          </p:nvSpPr>
          <p:spPr>
            <a:xfrm>
              <a:off x="6370039" y="1073133"/>
              <a:ext cx="5304639" cy="604008"/>
            </a:xfrm>
            <a:prstGeom prst="rightArrow">
              <a:avLst/>
            </a:prstGeom>
            <a:gradFill flip="none" rotWithShape="1">
              <a:gsLst>
                <a:gs pos="0">
                  <a:srgbClr val="D9D9D9"/>
                </a:gs>
                <a:gs pos="78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0E912F0-A5E7-4F55-BF68-21FAD1D3EF74}"/>
                </a:ext>
              </a:extLst>
            </p:cNvPr>
            <p:cNvSpPr/>
            <p:nvPr/>
          </p:nvSpPr>
          <p:spPr>
            <a:xfrm>
              <a:off x="6360588" y="1234799"/>
              <a:ext cx="45719" cy="28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46BE7E5A-1261-44EB-9736-6372266C49D4}"/>
              </a:ext>
            </a:extLst>
          </p:cNvPr>
          <p:cNvSpPr txBox="1">
            <a:spLocks/>
          </p:cNvSpPr>
          <p:nvPr/>
        </p:nvSpPr>
        <p:spPr>
          <a:xfrm>
            <a:off x="6556235" y="1985027"/>
            <a:ext cx="5633146" cy="35761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539750" indent="-539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5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2900" indent="-533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265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24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Algorithmic improvement for contraction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large d: beat PyMatching2 in </a:t>
            </a:r>
            <a:r>
              <a:rPr lang="en-US" dirty="0" err="1"/>
              <a:t>speed&amp;accuracy</a:t>
            </a:r>
            <a:endParaRPr lang="en-US" dirty="0"/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2A54765-BB44-4CAB-B95B-17F1BFB98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0" y="2840095"/>
            <a:ext cx="4853384" cy="35761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346C2D-C48F-4642-B648-244231C95002}"/>
              </a:ext>
            </a:extLst>
          </p:cNvPr>
          <p:cNvSpPr txBox="1"/>
          <p:nvPr/>
        </p:nvSpPr>
        <p:spPr>
          <a:xfrm>
            <a:off x="1426128" y="4298874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MWPM</a:t>
            </a:r>
            <a:endParaRPr lang="en-CH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168B99-247F-461F-9035-816040E66371}"/>
              </a:ext>
            </a:extLst>
          </p:cNvPr>
          <p:cNvSpPr txBox="1"/>
          <p:nvPr/>
        </p:nvSpPr>
        <p:spPr>
          <a:xfrm>
            <a:off x="4022752" y="4660320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TN decoder</a:t>
            </a:r>
            <a:endParaRPr lang="en-CH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DC60E-7C50-40BE-9EA0-6EC434BF04E2}"/>
              </a:ext>
            </a:extLst>
          </p:cNvPr>
          <p:cNvSpPr txBox="1"/>
          <p:nvPr/>
        </p:nvSpPr>
        <p:spPr>
          <a:xfrm>
            <a:off x="10843161" y="4552598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distance</a:t>
            </a:r>
            <a:endParaRPr lang="en-CH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9F7C9C-185C-4AA8-9FB4-93617D7588DE}"/>
              </a:ext>
            </a:extLst>
          </p:cNvPr>
          <p:cNvSpPr txBox="1"/>
          <p:nvPr/>
        </p:nvSpPr>
        <p:spPr>
          <a:xfrm>
            <a:off x="10893366" y="6651124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distance</a:t>
            </a:r>
            <a:endParaRPr lang="en-CH" sz="1100" dirty="0"/>
          </a:p>
        </p:txBody>
      </p:sp>
    </p:spTree>
    <p:extLst>
      <p:ext uri="{BB962C8B-B14F-4D97-AF65-F5344CB8AC3E}">
        <p14:creationId xmlns:p14="http://schemas.microsoft.com/office/powerpoint/2010/main" val="122847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11" grpId="0"/>
      <p:bldP spid="21" grpId="0"/>
      <p:bldP spid="3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6254-D71C-454C-9058-48A45555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 of recent results in the group 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4F47E-7CE2-4276-9616-C546DA63C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34346"/>
            <a:ext cx="10728325" cy="51177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EF0A0-E5EE-424D-BD3B-B0EBB34E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21.05.24</a:t>
            </a:fld>
            <a:endParaRPr lang="de-CH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012CD-A6A9-47B8-8B19-64026EB5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</a:t>
            </a:fld>
            <a:endParaRPr lang="de-CH" noProof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BC5872-22ED-4DC7-B16F-2435CC839434}"/>
              </a:ext>
            </a:extLst>
          </p:cNvPr>
          <p:cNvCxnSpPr>
            <a:cxnSpLocks/>
          </p:cNvCxnSpPr>
          <p:nvPr/>
        </p:nvCxnSpPr>
        <p:spPr>
          <a:xfrm>
            <a:off x="1120042" y="5105064"/>
            <a:ext cx="423966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9A8B92-314A-45D9-B17F-88785FD8E55A}"/>
              </a:ext>
            </a:extLst>
          </p:cNvPr>
          <p:cNvCxnSpPr>
            <a:cxnSpLocks/>
          </p:cNvCxnSpPr>
          <p:nvPr/>
        </p:nvCxnSpPr>
        <p:spPr>
          <a:xfrm flipV="1">
            <a:off x="1347943" y="2062152"/>
            <a:ext cx="0" cy="324564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79CE059C-F292-473D-8ADF-7128FF308330}"/>
              </a:ext>
            </a:extLst>
          </p:cNvPr>
          <p:cNvSpPr/>
          <p:nvPr/>
        </p:nvSpPr>
        <p:spPr>
          <a:xfrm rot="10800000">
            <a:off x="1575845" y="-381009"/>
            <a:ext cx="6113896" cy="5283339"/>
          </a:xfrm>
          <a:prstGeom prst="arc">
            <a:avLst>
              <a:gd name="adj1" fmla="val 16553446"/>
              <a:gd name="adj2" fmla="val 2123488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BFE900-3183-450D-B105-3C70CC6E4200}"/>
              </a:ext>
            </a:extLst>
          </p:cNvPr>
          <p:cNvSpPr txBox="1"/>
          <p:nvPr/>
        </p:nvSpPr>
        <p:spPr>
          <a:xfrm>
            <a:off x="992674" y="17103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Speed</a:t>
            </a:r>
            <a:endParaRPr lang="en-CH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B8218D-DD2D-4141-A8C4-6C6BA96C1E0B}"/>
              </a:ext>
            </a:extLst>
          </p:cNvPr>
          <p:cNvSpPr txBox="1"/>
          <p:nvPr/>
        </p:nvSpPr>
        <p:spPr>
          <a:xfrm>
            <a:off x="4748004" y="516008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Accuracy</a:t>
            </a:r>
            <a:endParaRPr lang="en-CH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C66C73-D033-4F95-898D-0D6247DC7C02}"/>
              </a:ext>
            </a:extLst>
          </p:cNvPr>
          <p:cNvCxnSpPr>
            <a:cxnSpLocks/>
          </p:cNvCxnSpPr>
          <p:nvPr/>
        </p:nvCxnSpPr>
        <p:spPr>
          <a:xfrm>
            <a:off x="4085178" y="4861060"/>
            <a:ext cx="662826" cy="8253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063B90-0F1A-45C0-A6F4-38BBB8122161}"/>
              </a:ext>
            </a:extLst>
          </p:cNvPr>
          <p:cNvCxnSpPr>
            <a:cxnSpLocks/>
          </p:cNvCxnSpPr>
          <p:nvPr/>
        </p:nvCxnSpPr>
        <p:spPr>
          <a:xfrm flipH="1" flipV="1">
            <a:off x="1575845" y="2332233"/>
            <a:ext cx="47637" cy="4128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84AF64-D758-44B2-AFD0-E490D69F2DAC}"/>
              </a:ext>
            </a:extLst>
          </p:cNvPr>
          <p:cNvCxnSpPr>
            <a:cxnSpLocks/>
          </p:cNvCxnSpPr>
          <p:nvPr/>
        </p:nvCxnSpPr>
        <p:spPr>
          <a:xfrm flipH="1" flipV="1">
            <a:off x="4145223" y="4978689"/>
            <a:ext cx="1101331" cy="950492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C0709F2-7B35-0452-1B2D-60C53CBE44A2}"/>
              </a:ext>
            </a:extLst>
          </p:cNvPr>
          <p:cNvSpPr txBox="1"/>
          <p:nvPr/>
        </p:nvSpPr>
        <p:spPr>
          <a:xfrm>
            <a:off x="5246554" y="5803394"/>
            <a:ext cx="415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3D tensor network decoding: </a:t>
            </a:r>
            <a:r>
              <a:rPr lang="en-US" b="1" dirty="0"/>
              <a:t>this talk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49D6C92-BF06-E0C3-D5AF-A991A03AFE17}"/>
              </a:ext>
            </a:extLst>
          </p:cNvPr>
          <p:cNvGrpSpPr/>
          <p:nvPr/>
        </p:nvGrpSpPr>
        <p:grpSpPr>
          <a:xfrm>
            <a:off x="2775954" y="3375087"/>
            <a:ext cx="6767638" cy="1647617"/>
            <a:chOff x="2775954" y="3375087"/>
            <a:chExt cx="6767638" cy="1647617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C4756EC-2490-0CBE-E6DE-41D2E2829E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5954" y="3590665"/>
              <a:ext cx="1774018" cy="555518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551928D-8EB4-6F24-3BDC-2FD6B1D033E4}"/>
                </a:ext>
              </a:extLst>
            </p:cNvPr>
            <p:cNvSpPr txBox="1"/>
            <p:nvPr/>
          </p:nvSpPr>
          <p:spPr>
            <a:xfrm>
              <a:off x="4584526" y="3375087"/>
              <a:ext cx="45426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PW quantum polar codes + SCL decoding:</a:t>
              </a:r>
            </a:p>
            <a:p>
              <a:r>
                <a:rPr lang="en-US" dirty="0"/>
                <a:t>2403.18901; A. Gong &amp; JMR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E4A0C1A-01BA-E00A-7209-828C8668D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3" b="1803"/>
            <a:stretch/>
          </p:blipFill>
          <p:spPr>
            <a:xfrm>
              <a:off x="8272911" y="3797850"/>
              <a:ext cx="1270681" cy="1224854"/>
            </a:xfrm>
            <a:prstGeom prst="ellipse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7590470-B11E-51B0-6A51-91AB0DF4BD0D}"/>
              </a:ext>
            </a:extLst>
          </p:cNvPr>
          <p:cNvGrpSpPr/>
          <p:nvPr/>
        </p:nvGrpSpPr>
        <p:grpSpPr>
          <a:xfrm>
            <a:off x="1931113" y="1929041"/>
            <a:ext cx="9563603" cy="3094330"/>
            <a:chOff x="1931113" y="1929041"/>
            <a:chExt cx="9563603" cy="309433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3058986-0720-BB25-BA43-B23B90194194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>
              <a:off x="1931114" y="2760406"/>
              <a:ext cx="1866261" cy="153127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A4FD341-5855-36F6-4F70-6ED67906C455}"/>
                </a:ext>
              </a:extLst>
            </p:cNvPr>
            <p:cNvCxnSpPr>
              <a:cxnSpLocks/>
              <a:stCxn id="37" idx="1"/>
            </p:cNvCxnSpPr>
            <p:nvPr/>
          </p:nvCxnSpPr>
          <p:spPr>
            <a:xfrm flipH="1">
              <a:off x="1931113" y="2113707"/>
              <a:ext cx="1665159" cy="643134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02F47D-1DFB-51A6-1B73-9B9AC36DAD33}"/>
                </a:ext>
              </a:extLst>
            </p:cNvPr>
            <p:cNvSpPr txBox="1"/>
            <p:nvPr/>
          </p:nvSpPr>
          <p:spPr>
            <a:xfrm>
              <a:off x="3596272" y="1929041"/>
              <a:ext cx="7898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BP+ guided decimation decoding</a:t>
              </a:r>
              <a:r>
                <a:rPr lang="en-US" dirty="0"/>
                <a:t>: 2403.18901; A. Gong, S. </a:t>
              </a:r>
              <a:r>
                <a:rPr lang="en-US" dirty="0" err="1"/>
                <a:t>Cammerer</a:t>
              </a:r>
              <a:r>
                <a:rPr lang="en-US" dirty="0"/>
                <a:t>, JMR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5C3E86-6541-662D-66DF-E4B190397782}"/>
                </a:ext>
              </a:extLst>
            </p:cNvPr>
            <p:cNvSpPr txBox="1"/>
            <p:nvPr/>
          </p:nvSpPr>
          <p:spPr>
            <a:xfrm>
              <a:off x="3797375" y="2575740"/>
              <a:ext cx="6866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Graph neural network</a:t>
              </a:r>
              <a:r>
                <a:rPr lang="en-US" dirty="0"/>
                <a:t>: 2310.17758; A. Gong, S. </a:t>
              </a:r>
              <a:r>
                <a:rPr lang="en-US" dirty="0" err="1"/>
                <a:t>Cammerer</a:t>
              </a:r>
              <a:r>
                <a:rPr lang="en-US" dirty="0"/>
                <a:t>, JMR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B4C36E4-9002-60BD-6F56-ACDD0C3AF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3" b="1803"/>
            <a:stretch/>
          </p:blipFill>
          <p:spPr>
            <a:xfrm>
              <a:off x="9778063" y="3798517"/>
              <a:ext cx="1270681" cy="1224854"/>
            </a:xfrm>
            <a:prstGeom prst="ellipse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1649D79-A31E-87FC-06A6-50B1B92C99F0}"/>
              </a:ext>
            </a:extLst>
          </p:cNvPr>
          <p:cNvSpPr txBox="1"/>
          <p:nvPr/>
        </p:nvSpPr>
        <p:spPr>
          <a:xfrm>
            <a:off x="1842323" y="5352862"/>
            <a:ext cx="20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Decoding tradeoff</a:t>
            </a:r>
          </a:p>
        </p:txBody>
      </p:sp>
    </p:spTree>
    <p:extLst>
      <p:ext uri="{BB962C8B-B14F-4D97-AF65-F5344CB8AC3E}">
        <p14:creationId xmlns:p14="http://schemas.microsoft.com/office/powerpoint/2010/main" val="18588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5768806"/>
          </a:xfrm>
        </p:spPr>
        <p:txBody>
          <a:bodyPr anchor="ctr"/>
          <a:lstStyle/>
          <a:p>
            <a:r>
              <a:rPr lang="en-US" sz="3600" dirty="0"/>
              <a:t>Going from 2D to 3D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20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047894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51BA-D6D2-439E-94B4-B6900B115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Contracting 3D Tensor Networks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9497B-839C-4DD0-9EF3-55B69784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21</a:t>
            </a:fld>
            <a:endParaRPr lang="de-CH" noProof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8FC0A91-BF1D-45BE-B2FF-BF1C9794D92B}"/>
              </a:ext>
            </a:extLst>
          </p:cNvPr>
          <p:cNvSpPr txBox="1"/>
          <p:nvPr/>
        </p:nvSpPr>
        <p:spPr>
          <a:xfrm>
            <a:off x="4410635" y="3059668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(TN contraction animation)</a:t>
            </a:r>
            <a:endParaRPr lang="en-CH" dirty="0"/>
          </a:p>
        </p:txBody>
      </p:sp>
      <p:pic>
        <p:nvPicPr>
          <p:cNvPr id="3" name="Contract3D.mp4">
            <a:hlinkClick r:id="" action="ppaction://media"/>
            <a:extLst>
              <a:ext uri="{FF2B5EF4-FFF2-40B4-BE49-F238E27FC236}">
                <a16:creationId xmlns:a16="http://schemas.microsoft.com/office/drawing/2014/main" id="{D7A0C892-C623-9A28-EAB2-3B30A3FFA7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8576" y="801413"/>
            <a:ext cx="9627476" cy="54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D844-525C-43D0-AAF7-E33B7D9F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3D TN contraction harder?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FD68C-8578-4717-A6DD-B21BA91E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22</a:t>
            </a:fld>
            <a:endParaRPr lang="de-CH" noProof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1C43D9-5B54-4013-B2D0-41C2BBB9F74B}"/>
              </a:ext>
            </a:extLst>
          </p:cNvPr>
          <p:cNvSpPr txBox="1"/>
          <p:nvPr/>
        </p:nvSpPr>
        <p:spPr>
          <a:xfrm>
            <a:off x="7966620" y="4100449"/>
            <a:ext cx="213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cutting edge doesn’t separate into 2 partitions</a:t>
            </a:r>
            <a:endParaRPr lang="en-CH" b="1" dirty="0">
              <a:solidFill>
                <a:schemeClr val="accent5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191C18-95B6-4C8C-9DD8-71294545140D}"/>
              </a:ext>
            </a:extLst>
          </p:cNvPr>
          <p:cNvSpPr txBox="1"/>
          <p:nvPr/>
        </p:nvSpPr>
        <p:spPr>
          <a:xfrm>
            <a:off x="3875503" y="1295876"/>
            <a:ext cx="3762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Truncation of intermediate state:</a:t>
            </a:r>
            <a:endParaRPr lang="en-CH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F7F0F0-D47C-45D7-87E0-D307B2641B70}"/>
              </a:ext>
            </a:extLst>
          </p:cNvPr>
          <p:cNvCxnSpPr/>
          <p:nvPr/>
        </p:nvCxnSpPr>
        <p:spPr>
          <a:xfrm>
            <a:off x="1203505" y="2826366"/>
            <a:ext cx="0" cy="4925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17E2C6-727D-4359-A4DA-0500538507E3}"/>
              </a:ext>
            </a:extLst>
          </p:cNvPr>
          <p:cNvCxnSpPr/>
          <p:nvPr/>
        </p:nvCxnSpPr>
        <p:spPr>
          <a:xfrm>
            <a:off x="1995002" y="2826366"/>
            <a:ext cx="0" cy="4925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B2E568-62B2-48E7-BAB1-63109E21EDE9}"/>
              </a:ext>
            </a:extLst>
          </p:cNvPr>
          <p:cNvCxnSpPr/>
          <p:nvPr/>
        </p:nvCxnSpPr>
        <p:spPr>
          <a:xfrm>
            <a:off x="2786499" y="2826366"/>
            <a:ext cx="0" cy="4925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ABC502-9A19-4AF1-92A6-F1DA51813E27}"/>
              </a:ext>
            </a:extLst>
          </p:cNvPr>
          <p:cNvCxnSpPr/>
          <p:nvPr/>
        </p:nvCxnSpPr>
        <p:spPr>
          <a:xfrm>
            <a:off x="3577996" y="2826366"/>
            <a:ext cx="0" cy="4925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F24467-F4FD-4FA2-B1C6-625E8C443D47}"/>
              </a:ext>
            </a:extLst>
          </p:cNvPr>
          <p:cNvCxnSpPr/>
          <p:nvPr/>
        </p:nvCxnSpPr>
        <p:spPr>
          <a:xfrm>
            <a:off x="4369493" y="2826366"/>
            <a:ext cx="0" cy="4925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6E6C75-D758-4071-B9B3-1BC26E7A7E05}"/>
              </a:ext>
            </a:extLst>
          </p:cNvPr>
          <p:cNvCxnSpPr>
            <a:cxnSpLocks/>
          </p:cNvCxnSpPr>
          <p:nvPr/>
        </p:nvCxnSpPr>
        <p:spPr>
          <a:xfrm flipH="1">
            <a:off x="1203505" y="2826366"/>
            <a:ext cx="3165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44438C9-BDF5-4F30-83EE-5BDB0D3EB417}"/>
              </a:ext>
            </a:extLst>
          </p:cNvPr>
          <p:cNvSpPr/>
          <p:nvPr/>
        </p:nvSpPr>
        <p:spPr>
          <a:xfrm>
            <a:off x="977363" y="2619890"/>
            <a:ext cx="452284" cy="41295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D41FC6-A89E-49BF-B8C3-488C39BFBFB9}"/>
              </a:ext>
            </a:extLst>
          </p:cNvPr>
          <p:cNvSpPr/>
          <p:nvPr/>
        </p:nvSpPr>
        <p:spPr>
          <a:xfrm>
            <a:off x="1768860" y="2619890"/>
            <a:ext cx="452284" cy="41295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90933D-23C2-4711-A605-83087825D5ED}"/>
              </a:ext>
            </a:extLst>
          </p:cNvPr>
          <p:cNvSpPr/>
          <p:nvPr/>
        </p:nvSpPr>
        <p:spPr>
          <a:xfrm>
            <a:off x="2560357" y="2619889"/>
            <a:ext cx="452284" cy="41295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198064-C208-4527-88BB-86B45B4DA76A}"/>
              </a:ext>
            </a:extLst>
          </p:cNvPr>
          <p:cNvSpPr/>
          <p:nvPr/>
        </p:nvSpPr>
        <p:spPr>
          <a:xfrm>
            <a:off x="3351854" y="2619889"/>
            <a:ext cx="452284" cy="41295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A7FB5F-49DC-4180-BFF3-375B30C17CF8}"/>
              </a:ext>
            </a:extLst>
          </p:cNvPr>
          <p:cNvSpPr/>
          <p:nvPr/>
        </p:nvSpPr>
        <p:spPr>
          <a:xfrm>
            <a:off x="4143351" y="2619889"/>
            <a:ext cx="452284" cy="41295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9A8B4-DF7A-496A-9D9E-990768D8FCCD}"/>
              </a:ext>
            </a:extLst>
          </p:cNvPr>
          <p:cNvSpPr txBox="1"/>
          <p:nvPr/>
        </p:nvSpPr>
        <p:spPr>
          <a:xfrm>
            <a:off x="863833" y="5121959"/>
            <a:ext cx="3763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Optimal low-rank approximation using truncated SVD</a:t>
            </a:r>
            <a:endParaRPr lang="en-CH" dirty="0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9979AE8-2D4B-4203-A8DC-AE78A402A6E2}"/>
              </a:ext>
            </a:extLst>
          </p:cNvPr>
          <p:cNvCxnSpPr>
            <a:cxnSpLocks/>
          </p:cNvCxnSpPr>
          <p:nvPr/>
        </p:nvCxnSpPr>
        <p:spPr>
          <a:xfrm flipH="1">
            <a:off x="7166155" y="2038350"/>
            <a:ext cx="1531122" cy="788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D220D9F-85B1-4D1B-8D0D-D4C0BF8FE045}"/>
              </a:ext>
            </a:extLst>
          </p:cNvPr>
          <p:cNvCxnSpPr>
            <a:cxnSpLocks/>
          </p:cNvCxnSpPr>
          <p:nvPr/>
        </p:nvCxnSpPr>
        <p:spPr>
          <a:xfrm flipH="1">
            <a:off x="7830005" y="2394694"/>
            <a:ext cx="1531122" cy="788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557B15F-6775-40DF-8B60-DDDAEE9F424C}"/>
              </a:ext>
            </a:extLst>
          </p:cNvPr>
          <p:cNvCxnSpPr>
            <a:cxnSpLocks/>
          </p:cNvCxnSpPr>
          <p:nvPr/>
        </p:nvCxnSpPr>
        <p:spPr>
          <a:xfrm flipH="1">
            <a:off x="8493855" y="2751038"/>
            <a:ext cx="1531122" cy="788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0AE0CF0-B5CF-4559-A39A-251893819260}"/>
              </a:ext>
            </a:extLst>
          </p:cNvPr>
          <p:cNvCxnSpPr>
            <a:cxnSpLocks/>
          </p:cNvCxnSpPr>
          <p:nvPr/>
        </p:nvCxnSpPr>
        <p:spPr>
          <a:xfrm flipH="1">
            <a:off x="9157705" y="3107382"/>
            <a:ext cx="1531122" cy="788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831DD43-0D82-490F-AE3E-CDF766EE6262}"/>
              </a:ext>
            </a:extLst>
          </p:cNvPr>
          <p:cNvCxnSpPr>
            <a:cxnSpLocks/>
          </p:cNvCxnSpPr>
          <p:nvPr/>
        </p:nvCxnSpPr>
        <p:spPr>
          <a:xfrm flipH="1" flipV="1">
            <a:off x="7166155" y="2817098"/>
            <a:ext cx="2093261" cy="1060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017401E-A13C-4126-A4BE-7CDAEA7D4ED2}"/>
              </a:ext>
            </a:extLst>
          </p:cNvPr>
          <p:cNvCxnSpPr>
            <a:cxnSpLocks/>
          </p:cNvCxnSpPr>
          <p:nvPr/>
        </p:nvCxnSpPr>
        <p:spPr>
          <a:xfrm flipH="1" flipV="1">
            <a:off x="7638136" y="2550080"/>
            <a:ext cx="2093261" cy="1060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E6CB92E-D295-4337-96A1-C576BF107AD1}"/>
              </a:ext>
            </a:extLst>
          </p:cNvPr>
          <p:cNvCxnSpPr>
            <a:cxnSpLocks/>
          </p:cNvCxnSpPr>
          <p:nvPr/>
        </p:nvCxnSpPr>
        <p:spPr>
          <a:xfrm flipH="1" flipV="1">
            <a:off x="8159028" y="2282794"/>
            <a:ext cx="2093261" cy="1060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7C8C91F-EC32-4F21-B33C-CF1FD9CF44C4}"/>
              </a:ext>
            </a:extLst>
          </p:cNvPr>
          <p:cNvCxnSpPr>
            <a:cxnSpLocks/>
          </p:cNvCxnSpPr>
          <p:nvPr/>
        </p:nvCxnSpPr>
        <p:spPr>
          <a:xfrm flipH="1" flipV="1">
            <a:off x="8679920" y="2015508"/>
            <a:ext cx="2093261" cy="1060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F14458D-B055-487B-AC58-DC851149633D}"/>
              </a:ext>
            </a:extLst>
          </p:cNvPr>
          <p:cNvSpPr/>
          <p:nvPr/>
        </p:nvSpPr>
        <p:spPr>
          <a:xfrm>
            <a:off x="7002295" y="2668631"/>
            <a:ext cx="339672" cy="3101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1B84E34-705F-4097-9248-64E3C4505799}"/>
              </a:ext>
            </a:extLst>
          </p:cNvPr>
          <p:cNvSpPr/>
          <p:nvPr/>
        </p:nvSpPr>
        <p:spPr>
          <a:xfrm>
            <a:off x="7510677" y="2401345"/>
            <a:ext cx="339672" cy="3101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F4A39F-D364-43AB-8581-F93058CC8E9B}"/>
              </a:ext>
            </a:extLst>
          </p:cNvPr>
          <p:cNvSpPr/>
          <p:nvPr/>
        </p:nvSpPr>
        <p:spPr>
          <a:xfrm>
            <a:off x="8019059" y="2134059"/>
            <a:ext cx="339672" cy="3101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016B72-4357-4C83-B3AE-A8D967B1F3AA}"/>
              </a:ext>
            </a:extLst>
          </p:cNvPr>
          <p:cNvSpPr/>
          <p:nvPr/>
        </p:nvSpPr>
        <p:spPr>
          <a:xfrm>
            <a:off x="8527441" y="1871841"/>
            <a:ext cx="339672" cy="3101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834A332-5FCC-44E6-B6B6-EE1DBF913A86}"/>
              </a:ext>
            </a:extLst>
          </p:cNvPr>
          <p:cNvSpPr/>
          <p:nvPr/>
        </p:nvSpPr>
        <p:spPr>
          <a:xfrm>
            <a:off x="7680513" y="3010343"/>
            <a:ext cx="339672" cy="3101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2CE13-3A4C-4519-AAEB-0B3D4D6FF6AE}"/>
              </a:ext>
            </a:extLst>
          </p:cNvPr>
          <p:cNvSpPr/>
          <p:nvPr/>
        </p:nvSpPr>
        <p:spPr>
          <a:xfrm>
            <a:off x="8188895" y="2743057"/>
            <a:ext cx="339672" cy="3101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80A4996-C428-450C-ADDE-F2C2E771FD06}"/>
              </a:ext>
            </a:extLst>
          </p:cNvPr>
          <p:cNvSpPr/>
          <p:nvPr/>
        </p:nvSpPr>
        <p:spPr>
          <a:xfrm>
            <a:off x="8697277" y="2475771"/>
            <a:ext cx="339672" cy="3101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4439F5-0A81-4627-984D-4286219F8EF5}"/>
              </a:ext>
            </a:extLst>
          </p:cNvPr>
          <p:cNvSpPr/>
          <p:nvPr/>
        </p:nvSpPr>
        <p:spPr>
          <a:xfrm>
            <a:off x="9205659" y="2213553"/>
            <a:ext cx="339672" cy="3101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3F7537-6A10-4F78-9C42-48B6AC1C9C17}"/>
              </a:ext>
            </a:extLst>
          </p:cNvPr>
          <p:cNvSpPr/>
          <p:nvPr/>
        </p:nvSpPr>
        <p:spPr>
          <a:xfrm>
            <a:off x="8358731" y="3348544"/>
            <a:ext cx="339672" cy="3101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39DC4A-51EE-4BF4-914A-23E0FE86D9C3}"/>
              </a:ext>
            </a:extLst>
          </p:cNvPr>
          <p:cNvSpPr/>
          <p:nvPr/>
        </p:nvSpPr>
        <p:spPr>
          <a:xfrm>
            <a:off x="8867113" y="3081258"/>
            <a:ext cx="339672" cy="3101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74410BF-2A24-42F0-8A83-7F00F567FB6D}"/>
              </a:ext>
            </a:extLst>
          </p:cNvPr>
          <p:cNvSpPr/>
          <p:nvPr/>
        </p:nvSpPr>
        <p:spPr>
          <a:xfrm>
            <a:off x="9375495" y="2813972"/>
            <a:ext cx="339672" cy="3101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E8ABFDF-2769-463A-8607-564A4ABF5C19}"/>
              </a:ext>
            </a:extLst>
          </p:cNvPr>
          <p:cNvSpPr/>
          <p:nvPr/>
        </p:nvSpPr>
        <p:spPr>
          <a:xfrm>
            <a:off x="9883877" y="2551754"/>
            <a:ext cx="339672" cy="3101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95689D7-4F10-4404-AB2B-E632DD635692}"/>
              </a:ext>
            </a:extLst>
          </p:cNvPr>
          <p:cNvSpPr/>
          <p:nvPr/>
        </p:nvSpPr>
        <p:spPr>
          <a:xfrm>
            <a:off x="9036949" y="3700672"/>
            <a:ext cx="339672" cy="3101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41F2DB3-C517-4D87-B939-BE15C4E1DAD3}"/>
              </a:ext>
            </a:extLst>
          </p:cNvPr>
          <p:cNvSpPr/>
          <p:nvPr/>
        </p:nvSpPr>
        <p:spPr>
          <a:xfrm>
            <a:off x="9545331" y="3433386"/>
            <a:ext cx="339672" cy="3101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1C6B351-A375-4514-B84B-E145C3756294}"/>
              </a:ext>
            </a:extLst>
          </p:cNvPr>
          <p:cNvSpPr/>
          <p:nvPr/>
        </p:nvSpPr>
        <p:spPr>
          <a:xfrm>
            <a:off x="10053713" y="3166100"/>
            <a:ext cx="339672" cy="3101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AD1EE38-876E-4FDE-A006-05502EB7E37A}"/>
              </a:ext>
            </a:extLst>
          </p:cNvPr>
          <p:cNvSpPr/>
          <p:nvPr/>
        </p:nvSpPr>
        <p:spPr>
          <a:xfrm>
            <a:off x="10562095" y="2903882"/>
            <a:ext cx="339672" cy="3101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97EF0AB-03AC-471B-A66B-B09A62F7B20A}"/>
              </a:ext>
            </a:extLst>
          </p:cNvPr>
          <p:cNvCxnSpPr>
            <a:cxnSpLocks/>
          </p:cNvCxnSpPr>
          <p:nvPr/>
        </p:nvCxnSpPr>
        <p:spPr>
          <a:xfrm>
            <a:off x="7171891" y="2475771"/>
            <a:ext cx="0" cy="356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B0AFD42-789F-4606-9B55-2A8DC66898B1}"/>
              </a:ext>
            </a:extLst>
          </p:cNvPr>
          <p:cNvCxnSpPr>
            <a:cxnSpLocks/>
          </p:cNvCxnSpPr>
          <p:nvPr/>
        </p:nvCxnSpPr>
        <p:spPr>
          <a:xfrm>
            <a:off x="7680513" y="2190548"/>
            <a:ext cx="0" cy="356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2656840-CBF6-4558-B613-5577EE82178F}"/>
              </a:ext>
            </a:extLst>
          </p:cNvPr>
          <p:cNvCxnSpPr>
            <a:cxnSpLocks/>
          </p:cNvCxnSpPr>
          <p:nvPr/>
        </p:nvCxnSpPr>
        <p:spPr>
          <a:xfrm>
            <a:off x="8189135" y="1929140"/>
            <a:ext cx="0" cy="356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016B8E4-5298-4E61-B58B-A0F024159D42}"/>
              </a:ext>
            </a:extLst>
          </p:cNvPr>
          <p:cNvCxnSpPr>
            <a:cxnSpLocks/>
          </p:cNvCxnSpPr>
          <p:nvPr/>
        </p:nvCxnSpPr>
        <p:spPr>
          <a:xfrm>
            <a:off x="8697757" y="1658206"/>
            <a:ext cx="0" cy="356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D655500-0CA8-4DBD-A47E-F9E7A676BD5F}"/>
              </a:ext>
            </a:extLst>
          </p:cNvPr>
          <p:cNvCxnSpPr>
            <a:cxnSpLocks/>
          </p:cNvCxnSpPr>
          <p:nvPr/>
        </p:nvCxnSpPr>
        <p:spPr>
          <a:xfrm>
            <a:off x="7849869" y="2829425"/>
            <a:ext cx="0" cy="356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FB25E40-2729-4163-B845-B48A6447FA6B}"/>
              </a:ext>
            </a:extLst>
          </p:cNvPr>
          <p:cNvCxnSpPr>
            <a:cxnSpLocks/>
          </p:cNvCxnSpPr>
          <p:nvPr/>
        </p:nvCxnSpPr>
        <p:spPr>
          <a:xfrm>
            <a:off x="8358491" y="2544202"/>
            <a:ext cx="0" cy="356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6869E36-2813-47B0-A5F4-2AAAF3409E64}"/>
              </a:ext>
            </a:extLst>
          </p:cNvPr>
          <p:cNvCxnSpPr>
            <a:cxnSpLocks/>
          </p:cNvCxnSpPr>
          <p:nvPr/>
        </p:nvCxnSpPr>
        <p:spPr>
          <a:xfrm>
            <a:off x="8867113" y="2282794"/>
            <a:ext cx="0" cy="356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485C43E-9499-41EE-9A21-1ADF9512287A}"/>
              </a:ext>
            </a:extLst>
          </p:cNvPr>
          <p:cNvCxnSpPr>
            <a:cxnSpLocks/>
          </p:cNvCxnSpPr>
          <p:nvPr/>
        </p:nvCxnSpPr>
        <p:spPr>
          <a:xfrm>
            <a:off x="9375735" y="2011860"/>
            <a:ext cx="0" cy="356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4C6D2A0-8D02-45B4-900B-69DDFB8457EB}"/>
              </a:ext>
            </a:extLst>
          </p:cNvPr>
          <p:cNvCxnSpPr>
            <a:cxnSpLocks/>
          </p:cNvCxnSpPr>
          <p:nvPr/>
        </p:nvCxnSpPr>
        <p:spPr>
          <a:xfrm>
            <a:off x="8527847" y="3183079"/>
            <a:ext cx="0" cy="356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7349B92-7093-48C9-A82A-C259474EF293}"/>
              </a:ext>
            </a:extLst>
          </p:cNvPr>
          <p:cNvCxnSpPr>
            <a:cxnSpLocks/>
          </p:cNvCxnSpPr>
          <p:nvPr/>
        </p:nvCxnSpPr>
        <p:spPr>
          <a:xfrm>
            <a:off x="9036469" y="2897856"/>
            <a:ext cx="0" cy="356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9798B7-74E8-4634-9F65-FAD915E72BCC}"/>
              </a:ext>
            </a:extLst>
          </p:cNvPr>
          <p:cNvCxnSpPr>
            <a:cxnSpLocks/>
          </p:cNvCxnSpPr>
          <p:nvPr/>
        </p:nvCxnSpPr>
        <p:spPr>
          <a:xfrm>
            <a:off x="9545091" y="2636448"/>
            <a:ext cx="0" cy="356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B32D8C0-5F6D-4524-B1F8-D42007B20262}"/>
              </a:ext>
            </a:extLst>
          </p:cNvPr>
          <p:cNvCxnSpPr>
            <a:cxnSpLocks/>
          </p:cNvCxnSpPr>
          <p:nvPr/>
        </p:nvCxnSpPr>
        <p:spPr>
          <a:xfrm>
            <a:off x="10053713" y="2365514"/>
            <a:ext cx="0" cy="356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871870B-3E1E-4911-9065-0404C67936A1}"/>
              </a:ext>
            </a:extLst>
          </p:cNvPr>
          <p:cNvCxnSpPr>
            <a:cxnSpLocks/>
          </p:cNvCxnSpPr>
          <p:nvPr/>
        </p:nvCxnSpPr>
        <p:spPr>
          <a:xfrm>
            <a:off x="9205825" y="3536733"/>
            <a:ext cx="0" cy="356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7F10BC3-5AFD-4B96-B084-88140E75F523}"/>
              </a:ext>
            </a:extLst>
          </p:cNvPr>
          <p:cNvCxnSpPr>
            <a:cxnSpLocks/>
          </p:cNvCxnSpPr>
          <p:nvPr/>
        </p:nvCxnSpPr>
        <p:spPr>
          <a:xfrm>
            <a:off x="9714447" y="3251510"/>
            <a:ext cx="0" cy="356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CFD4CBC-FA7F-42EA-9B9C-8101FBDC73AF}"/>
              </a:ext>
            </a:extLst>
          </p:cNvPr>
          <p:cNvCxnSpPr>
            <a:cxnSpLocks/>
          </p:cNvCxnSpPr>
          <p:nvPr/>
        </p:nvCxnSpPr>
        <p:spPr>
          <a:xfrm>
            <a:off x="10223069" y="2990102"/>
            <a:ext cx="0" cy="356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E10C5CB-BCB5-4671-9E4A-2998471B6147}"/>
              </a:ext>
            </a:extLst>
          </p:cNvPr>
          <p:cNvCxnSpPr>
            <a:cxnSpLocks/>
          </p:cNvCxnSpPr>
          <p:nvPr/>
        </p:nvCxnSpPr>
        <p:spPr>
          <a:xfrm>
            <a:off x="10731691" y="2719168"/>
            <a:ext cx="0" cy="356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C929CCA5-7C52-4F40-9D79-659DE8CBB642}"/>
              </a:ext>
            </a:extLst>
          </p:cNvPr>
          <p:cNvSpPr/>
          <p:nvPr/>
        </p:nvSpPr>
        <p:spPr>
          <a:xfrm>
            <a:off x="863833" y="2429986"/>
            <a:ext cx="2225203" cy="736113"/>
          </a:xfrm>
          <a:prstGeom prst="roundRect">
            <a:avLst/>
          </a:prstGeom>
          <a:noFill/>
          <a:ln w="38100">
            <a:solidFill>
              <a:srgbClr val="B735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70397849-2792-411B-90F2-516B7079AE04}"/>
              </a:ext>
            </a:extLst>
          </p:cNvPr>
          <p:cNvSpPr/>
          <p:nvPr/>
        </p:nvSpPr>
        <p:spPr>
          <a:xfrm>
            <a:off x="3212472" y="2438793"/>
            <a:ext cx="1450205" cy="736113"/>
          </a:xfrm>
          <a:prstGeom prst="roundRect">
            <a:avLst/>
          </a:prstGeom>
          <a:noFill/>
          <a:ln w="38100">
            <a:solidFill>
              <a:srgbClr val="B735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3F2E64-7676-42AA-9211-68A2829867DC}"/>
              </a:ext>
            </a:extLst>
          </p:cNvPr>
          <p:cNvCxnSpPr>
            <a:stCxn id="28" idx="1"/>
            <a:endCxn id="27" idx="3"/>
          </p:cNvCxnSpPr>
          <p:nvPr/>
        </p:nvCxnSpPr>
        <p:spPr>
          <a:xfrm flipH="1">
            <a:off x="3012641" y="2826367"/>
            <a:ext cx="339213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FB6163B-D0E4-4914-8140-37D20F5810A6}"/>
              </a:ext>
            </a:extLst>
          </p:cNvPr>
          <p:cNvCxnSpPr>
            <a:cxnSpLocks/>
          </p:cNvCxnSpPr>
          <p:nvPr/>
        </p:nvCxnSpPr>
        <p:spPr>
          <a:xfrm flipH="1" flipV="1">
            <a:off x="8551334" y="3017786"/>
            <a:ext cx="315779" cy="146799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B734D2-47ED-4086-A64F-58D7EE0377D7}"/>
              </a:ext>
            </a:extLst>
          </p:cNvPr>
          <p:cNvCxnSpPr/>
          <p:nvPr/>
        </p:nvCxnSpPr>
        <p:spPr>
          <a:xfrm flipV="1">
            <a:off x="8573243" y="2951875"/>
            <a:ext cx="265176" cy="248939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F9A7D3-7F23-48D8-A4DB-19E7FADC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77286"/>
          </a:xfrm>
        </p:spPr>
        <p:txBody>
          <a:bodyPr/>
          <a:lstStyle/>
          <a:p>
            <a:endParaRPr lang="en-CH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46C424-3C42-4BB3-A668-52D233CDD260}"/>
              </a:ext>
            </a:extLst>
          </p:cNvPr>
          <p:cNvGrpSpPr/>
          <p:nvPr/>
        </p:nvGrpSpPr>
        <p:grpSpPr>
          <a:xfrm>
            <a:off x="2390862" y="3826002"/>
            <a:ext cx="1678265" cy="736112"/>
            <a:chOff x="2390862" y="3826002"/>
            <a:chExt cx="1678265" cy="736112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200B175-C656-4BAF-B760-53FBE1CE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390862" y="4010807"/>
              <a:ext cx="38724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2F361C0-0EB7-4F92-A6EA-62FD5D04F7BF}"/>
                </a:ext>
              </a:extLst>
            </p:cNvPr>
            <p:cNvCxnSpPr>
              <a:cxnSpLocks/>
            </p:cNvCxnSpPr>
            <p:nvPr/>
          </p:nvCxnSpPr>
          <p:spPr>
            <a:xfrm>
              <a:off x="2399251" y="4213541"/>
              <a:ext cx="38724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7D4724E-9F41-41CC-921F-1AAEAB9ADC6D}"/>
                </a:ext>
              </a:extLst>
            </p:cNvPr>
            <p:cNvCxnSpPr>
              <a:cxnSpLocks/>
            </p:cNvCxnSpPr>
            <p:nvPr/>
          </p:nvCxnSpPr>
          <p:spPr>
            <a:xfrm>
              <a:off x="2407640" y="4416275"/>
              <a:ext cx="38724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9F15E57-5B35-4961-AC34-4F03490BDFE0}"/>
                </a:ext>
              </a:extLst>
            </p:cNvPr>
            <p:cNvCxnSpPr>
              <a:cxnSpLocks/>
            </p:cNvCxnSpPr>
            <p:nvPr/>
          </p:nvCxnSpPr>
          <p:spPr>
            <a:xfrm>
              <a:off x="3679688" y="4033337"/>
              <a:ext cx="38724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E29F32D-0B56-4A0D-8F05-31E6F2E7D3F2}"/>
                </a:ext>
              </a:extLst>
            </p:cNvPr>
            <p:cNvCxnSpPr>
              <a:cxnSpLocks/>
            </p:cNvCxnSpPr>
            <p:nvPr/>
          </p:nvCxnSpPr>
          <p:spPr>
            <a:xfrm>
              <a:off x="3681879" y="4349163"/>
              <a:ext cx="38724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138C88-057F-43F4-B442-7119EF700188}"/>
                </a:ext>
              </a:extLst>
            </p:cNvPr>
            <p:cNvSpPr/>
            <p:nvPr/>
          </p:nvSpPr>
          <p:spPr>
            <a:xfrm>
              <a:off x="2667707" y="3826002"/>
              <a:ext cx="1136418" cy="7361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370919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118" grpId="0" animBg="1"/>
      <p:bldP spid="1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2F3FF-EC95-4F54-9A86-AC5B74C2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Simple-Update Method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C72A4-A244-443F-914A-51ECED15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23</a:t>
            </a:fld>
            <a:endParaRPr lang="de-CH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C2BE8C-674C-42A8-A893-C84AE3B0EED7}"/>
              </a:ext>
            </a:extLst>
          </p:cNvPr>
          <p:cNvSpPr txBox="1">
            <a:spLocks/>
          </p:cNvSpPr>
          <p:nvPr/>
        </p:nvSpPr>
        <p:spPr>
          <a:xfrm>
            <a:off x="1201517" y="1293959"/>
            <a:ext cx="10728325" cy="406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539750" indent="-539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5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2900" indent="-533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265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24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dirty="0"/>
              <a:t>We use </a:t>
            </a:r>
            <a:r>
              <a:rPr lang="en-US" b="1" dirty="0"/>
              <a:t>“simple-update” method</a:t>
            </a:r>
            <a:r>
              <a:rPr lang="en-US" dirty="0"/>
              <a:t>: keep rank-1 approximation of environment on each tensor</a:t>
            </a:r>
            <a:endParaRPr lang="en-CH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D5819-8AF4-434A-B330-A495BBBE2D0F}"/>
              </a:ext>
            </a:extLst>
          </p:cNvPr>
          <p:cNvCxnSpPr>
            <a:cxnSpLocks/>
          </p:cNvCxnSpPr>
          <p:nvPr/>
        </p:nvCxnSpPr>
        <p:spPr>
          <a:xfrm flipH="1">
            <a:off x="535891" y="2888317"/>
            <a:ext cx="2199100" cy="11318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72CE5D-AEA1-4E7B-A529-6A11440A360F}"/>
              </a:ext>
            </a:extLst>
          </p:cNvPr>
          <p:cNvCxnSpPr>
            <a:cxnSpLocks/>
          </p:cNvCxnSpPr>
          <p:nvPr/>
        </p:nvCxnSpPr>
        <p:spPr>
          <a:xfrm flipH="1">
            <a:off x="1489357" y="3400123"/>
            <a:ext cx="2199100" cy="11318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BED47D-F28E-43CD-AF1A-17E90AB74B4C}"/>
              </a:ext>
            </a:extLst>
          </p:cNvPr>
          <p:cNvCxnSpPr>
            <a:cxnSpLocks/>
          </p:cNvCxnSpPr>
          <p:nvPr/>
        </p:nvCxnSpPr>
        <p:spPr>
          <a:xfrm flipH="1">
            <a:off x="2442823" y="3911928"/>
            <a:ext cx="2199100" cy="11318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F61B5B-E67B-4B52-949A-6A23AC2D6FC0}"/>
              </a:ext>
            </a:extLst>
          </p:cNvPr>
          <p:cNvCxnSpPr>
            <a:cxnSpLocks/>
          </p:cNvCxnSpPr>
          <p:nvPr/>
        </p:nvCxnSpPr>
        <p:spPr>
          <a:xfrm flipH="1">
            <a:off x="3396289" y="4423733"/>
            <a:ext cx="2199100" cy="11318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EBF97D-6882-40BA-A8E8-ED9F348706D3}"/>
              </a:ext>
            </a:extLst>
          </p:cNvPr>
          <p:cNvCxnSpPr>
            <a:cxnSpLocks/>
          </p:cNvCxnSpPr>
          <p:nvPr/>
        </p:nvCxnSpPr>
        <p:spPr>
          <a:xfrm flipH="1" flipV="1">
            <a:off x="535891" y="4006808"/>
            <a:ext cx="3006482" cy="1523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929A6A-43DE-4710-B901-B02F589D7C3C}"/>
              </a:ext>
            </a:extLst>
          </p:cNvPr>
          <p:cNvCxnSpPr>
            <a:cxnSpLocks/>
          </p:cNvCxnSpPr>
          <p:nvPr/>
        </p:nvCxnSpPr>
        <p:spPr>
          <a:xfrm flipH="1" flipV="1">
            <a:off x="1213782" y="3623299"/>
            <a:ext cx="3006482" cy="1523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3CAC3F-192B-4079-96A7-7703AADFC516}"/>
              </a:ext>
            </a:extLst>
          </p:cNvPr>
          <p:cNvCxnSpPr>
            <a:cxnSpLocks/>
          </p:cNvCxnSpPr>
          <p:nvPr/>
        </p:nvCxnSpPr>
        <p:spPr>
          <a:xfrm flipH="1" flipV="1">
            <a:off x="1961922" y="3239404"/>
            <a:ext cx="3006482" cy="1523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B24CE5-A44D-4736-9F6F-D2A18ED90345}"/>
              </a:ext>
            </a:extLst>
          </p:cNvPr>
          <p:cNvCxnSpPr>
            <a:cxnSpLocks/>
          </p:cNvCxnSpPr>
          <p:nvPr/>
        </p:nvCxnSpPr>
        <p:spPr>
          <a:xfrm flipH="1" flipV="1">
            <a:off x="2710062" y="2855510"/>
            <a:ext cx="3006482" cy="1523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A2D2837-05F3-4E34-8AAA-F4AA14B2E47D}"/>
              </a:ext>
            </a:extLst>
          </p:cNvPr>
          <p:cNvSpPr/>
          <p:nvPr/>
        </p:nvSpPr>
        <p:spPr>
          <a:xfrm>
            <a:off x="364070" y="3859961"/>
            <a:ext cx="360808" cy="312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1D543-4410-4110-9F31-A531AD15B768}"/>
              </a:ext>
            </a:extLst>
          </p:cNvPr>
          <p:cNvSpPr/>
          <p:nvPr/>
        </p:nvSpPr>
        <p:spPr>
          <a:xfrm>
            <a:off x="1094242" y="3476067"/>
            <a:ext cx="360808" cy="312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8239F3-C894-44AA-89FB-C32109FAD818}"/>
              </a:ext>
            </a:extLst>
          </p:cNvPr>
          <p:cNvSpPr/>
          <p:nvPr/>
        </p:nvSpPr>
        <p:spPr>
          <a:xfrm>
            <a:off x="1824415" y="3092173"/>
            <a:ext cx="360808" cy="312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027B7D-7FD8-450F-AF83-467656AC003E}"/>
              </a:ext>
            </a:extLst>
          </p:cNvPr>
          <p:cNvSpPr/>
          <p:nvPr/>
        </p:nvSpPr>
        <p:spPr>
          <a:xfrm>
            <a:off x="2554587" y="2715558"/>
            <a:ext cx="360808" cy="312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CDF915-1942-4D9C-A15B-41454588736A}"/>
              </a:ext>
            </a:extLst>
          </p:cNvPr>
          <p:cNvSpPr/>
          <p:nvPr/>
        </p:nvSpPr>
        <p:spPr>
          <a:xfrm>
            <a:off x="1338172" y="4350751"/>
            <a:ext cx="360808" cy="312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1BBB36-047E-4B40-AEC4-AAB0E4CED227}"/>
              </a:ext>
            </a:extLst>
          </p:cNvPr>
          <p:cNvSpPr/>
          <p:nvPr/>
        </p:nvSpPr>
        <p:spPr>
          <a:xfrm>
            <a:off x="2068345" y="3966857"/>
            <a:ext cx="360808" cy="312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0EFD63-BCE0-43EA-8B1A-1F903D002A72}"/>
              </a:ext>
            </a:extLst>
          </p:cNvPr>
          <p:cNvSpPr/>
          <p:nvPr/>
        </p:nvSpPr>
        <p:spPr>
          <a:xfrm>
            <a:off x="2798517" y="3582963"/>
            <a:ext cx="360808" cy="312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F85EE9-692D-4F9D-BB90-72751EF5E420}"/>
              </a:ext>
            </a:extLst>
          </p:cNvPr>
          <p:cNvSpPr/>
          <p:nvPr/>
        </p:nvSpPr>
        <p:spPr>
          <a:xfrm>
            <a:off x="3528690" y="3206348"/>
            <a:ext cx="360808" cy="312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45C450-9E3E-4D94-8B25-7302E0F2148A}"/>
              </a:ext>
            </a:extLst>
          </p:cNvPr>
          <p:cNvSpPr/>
          <p:nvPr/>
        </p:nvSpPr>
        <p:spPr>
          <a:xfrm>
            <a:off x="2312275" y="4836498"/>
            <a:ext cx="360808" cy="312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17CA8F-5021-4845-8DF9-A9AA51A778B5}"/>
              </a:ext>
            </a:extLst>
          </p:cNvPr>
          <p:cNvSpPr/>
          <p:nvPr/>
        </p:nvSpPr>
        <p:spPr>
          <a:xfrm>
            <a:off x="3042447" y="4452604"/>
            <a:ext cx="360808" cy="312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8D5EC2-275C-4F0A-8E8C-6C0D15B31E8A}"/>
              </a:ext>
            </a:extLst>
          </p:cNvPr>
          <p:cNvSpPr/>
          <p:nvPr/>
        </p:nvSpPr>
        <p:spPr>
          <a:xfrm>
            <a:off x="3772619" y="4068710"/>
            <a:ext cx="360808" cy="312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E5DD1-CD56-4374-BC3C-B2BFD73DEA35}"/>
              </a:ext>
            </a:extLst>
          </p:cNvPr>
          <p:cNvSpPr/>
          <p:nvPr/>
        </p:nvSpPr>
        <p:spPr>
          <a:xfrm>
            <a:off x="4502792" y="3692095"/>
            <a:ext cx="360808" cy="312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26108F-D18B-4B87-808A-8909A542832F}"/>
              </a:ext>
            </a:extLst>
          </p:cNvPr>
          <p:cNvSpPr/>
          <p:nvPr/>
        </p:nvSpPr>
        <p:spPr>
          <a:xfrm>
            <a:off x="3286377" y="5342248"/>
            <a:ext cx="360808" cy="312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FD0F1A-6EEB-432B-A251-7BFE9CD0733F}"/>
              </a:ext>
            </a:extLst>
          </p:cNvPr>
          <p:cNvSpPr/>
          <p:nvPr/>
        </p:nvSpPr>
        <p:spPr>
          <a:xfrm>
            <a:off x="4016549" y="4958354"/>
            <a:ext cx="360808" cy="312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0C7157-2171-4484-A3A8-37F2AFEFCF87}"/>
              </a:ext>
            </a:extLst>
          </p:cNvPr>
          <p:cNvSpPr/>
          <p:nvPr/>
        </p:nvSpPr>
        <p:spPr>
          <a:xfrm>
            <a:off x="4746722" y="4574460"/>
            <a:ext cx="360808" cy="312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217370-FC69-46F4-BE8D-F69242927378}"/>
              </a:ext>
            </a:extLst>
          </p:cNvPr>
          <p:cNvSpPr/>
          <p:nvPr/>
        </p:nvSpPr>
        <p:spPr>
          <a:xfrm>
            <a:off x="5476894" y="4197845"/>
            <a:ext cx="360808" cy="312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ECAD6DF-C735-4EB9-B953-E14A9EEED4E0}"/>
              </a:ext>
            </a:extLst>
          </p:cNvPr>
          <p:cNvCxnSpPr>
            <a:cxnSpLocks/>
          </p:cNvCxnSpPr>
          <p:nvPr/>
        </p:nvCxnSpPr>
        <p:spPr>
          <a:xfrm>
            <a:off x="544129" y="3516571"/>
            <a:ext cx="0" cy="51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2171943-C14C-44E8-A029-B2633D5E04CA}"/>
              </a:ext>
            </a:extLst>
          </p:cNvPr>
          <p:cNvCxnSpPr>
            <a:cxnSpLocks/>
          </p:cNvCxnSpPr>
          <p:nvPr/>
        </p:nvCxnSpPr>
        <p:spPr>
          <a:xfrm>
            <a:off x="1274646" y="3106914"/>
            <a:ext cx="0" cy="51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6E7E91-51EA-4F88-A90C-A49C338653BC}"/>
              </a:ext>
            </a:extLst>
          </p:cNvPr>
          <p:cNvCxnSpPr>
            <a:cxnSpLocks/>
          </p:cNvCxnSpPr>
          <p:nvPr/>
        </p:nvCxnSpPr>
        <p:spPr>
          <a:xfrm>
            <a:off x="2005163" y="2731463"/>
            <a:ext cx="0" cy="51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AE6DC6-97C4-43B6-9160-DDCDF4ECFF51}"/>
              </a:ext>
            </a:extLst>
          </p:cNvPr>
          <p:cNvCxnSpPr>
            <a:cxnSpLocks/>
          </p:cNvCxnSpPr>
          <p:nvPr/>
        </p:nvCxnSpPr>
        <p:spPr>
          <a:xfrm>
            <a:off x="2735681" y="2342329"/>
            <a:ext cx="0" cy="51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6E496C-5390-4A04-8ED2-A3E0E8FCEF7C}"/>
              </a:ext>
            </a:extLst>
          </p:cNvPr>
          <p:cNvCxnSpPr>
            <a:cxnSpLocks/>
          </p:cNvCxnSpPr>
          <p:nvPr/>
        </p:nvCxnSpPr>
        <p:spPr>
          <a:xfrm>
            <a:off x="1517887" y="4024513"/>
            <a:ext cx="0" cy="51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D3CA3C-CF11-461D-A799-97A50EB3D3E9}"/>
              </a:ext>
            </a:extLst>
          </p:cNvPr>
          <p:cNvCxnSpPr>
            <a:cxnSpLocks/>
          </p:cNvCxnSpPr>
          <p:nvPr/>
        </p:nvCxnSpPr>
        <p:spPr>
          <a:xfrm>
            <a:off x="2248404" y="3614856"/>
            <a:ext cx="0" cy="51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9B37908-E834-4DCD-8207-8C854D9D1DD8}"/>
              </a:ext>
            </a:extLst>
          </p:cNvPr>
          <p:cNvCxnSpPr>
            <a:cxnSpLocks/>
          </p:cNvCxnSpPr>
          <p:nvPr/>
        </p:nvCxnSpPr>
        <p:spPr>
          <a:xfrm>
            <a:off x="2978921" y="3239404"/>
            <a:ext cx="0" cy="51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64FF79-C502-4095-AD24-50AF7109ABF8}"/>
              </a:ext>
            </a:extLst>
          </p:cNvPr>
          <p:cNvCxnSpPr>
            <a:cxnSpLocks/>
          </p:cNvCxnSpPr>
          <p:nvPr/>
        </p:nvCxnSpPr>
        <p:spPr>
          <a:xfrm>
            <a:off x="3709438" y="2850271"/>
            <a:ext cx="0" cy="51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CCEE1D-E05A-46B5-9EB8-818CB911398B}"/>
              </a:ext>
            </a:extLst>
          </p:cNvPr>
          <p:cNvCxnSpPr>
            <a:cxnSpLocks/>
          </p:cNvCxnSpPr>
          <p:nvPr/>
        </p:nvCxnSpPr>
        <p:spPr>
          <a:xfrm>
            <a:off x="2491644" y="4532454"/>
            <a:ext cx="0" cy="51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386B5F9-745B-4866-8050-D4E657032A42}"/>
              </a:ext>
            </a:extLst>
          </p:cNvPr>
          <p:cNvCxnSpPr>
            <a:cxnSpLocks/>
          </p:cNvCxnSpPr>
          <p:nvPr/>
        </p:nvCxnSpPr>
        <p:spPr>
          <a:xfrm>
            <a:off x="3222162" y="4122798"/>
            <a:ext cx="0" cy="51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EEC7229-AA13-4C05-9BB9-3A3258F23D6B}"/>
              </a:ext>
            </a:extLst>
          </p:cNvPr>
          <p:cNvCxnSpPr>
            <a:cxnSpLocks/>
          </p:cNvCxnSpPr>
          <p:nvPr/>
        </p:nvCxnSpPr>
        <p:spPr>
          <a:xfrm>
            <a:off x="3952679" y="3747346"/>
            <a:ext cx="0" cy="51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E22B367-B2FE-428F-B8E2-0D8FD1A7DAAB}"/>
              </a:ext>
            </a:extLst>
          </p:cNvPr>
          <p:cNvCxnSpPr>
            <a:cxnSpLocks/>
          </p:cNvCxnSpPr>
          <p:nvPr/>
        </p:nvCxnSpPr>
        <p:spPr>
          <a:xfrm>
            <a:off x="4683196" y="3358212"/>
            <a:ext cx="0" cy="51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74204D7-5CAC-41F9-94EB-3652B1ABB51D}"/>
              </a:ext>
            </a:extLst>
          </p:cNvPr>
          <p:cNvCxnSpPr>
            <a:cxnSpLocks/>
          </p:cNvCxnSpPr>
          <p:nvPr/>
        </p:nvCxnSpPr>
        <p:spPr>
          <a:xfrm>
            <a:off x="3465402" y="5040396"/>
            <a:ext cx="0" cy="51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EC3161E-61C0-405E-AEBF-AE0D2B28C4FE}"/>
              </a:ext>
            </a:extLst>
          </p:cNvPr>
          <p:cNvCxnSpPr>
            <a:cxnSpLocks/>
          </p:cNvCxnSpPr>
          <p:nvPr/>
        </p:nvCxnSpPr>
        <p:spPr>
          <a:xfrm>
            <a:off x="4195919" y="4630740"/>
            <a:ext cx="0" cy="51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BFD4FB-C4B6-43DF-B921-5BFC0264CD2B}"/>
              </a:ext>
            </a:extLst>
          </p:cNvPr>
          <p:cNvCxnSpPr>
            <a:cxnSpLocks/>
          </p:cNvCxnSpPr>
          <p:nvPr/>
        </p:nvCxnSpPr>
        <p:spPr>
          <a:xfrm>
            <a:off x="4926436" y="4255288"/>
            <a:ext cx="0" cy="51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7218EC7-13A5-486E-936B-6CAAEF52A0CD}"/>
              </a:ext>
            </a:extLst>
          </p:cNvPr>
          <p:cNvCxnSpPr>
            <a:cxnSpLocks/>
          </p:cNvCxnSpPr>
          <p:nvPr/>
        </p:nvCxnSpPr>
        <p:spPr>
          <a:xfrm>
            <a:off x="5656953" y="3866154"/>
            <a:ext cx="0" cy="51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A diagram of a group of diagrams&#10;&#10;Description automatically generated with medium confidence">
            <a:extLst>
              <a:ext uri="{FF2B5EF4-FFF2-40B4-BE49-F238E27FC236}">
                <a16:creationId xmlns:a16="http://schemas.microsoft.com/office/drawing/2014/main" id="{13808275-85B9-4828-B3C4-A3B9CF25B5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"/>
          <a:stretch/>
        </p:blipFill>
        <p:spPr>
          <a:xfrm>
            <a:off x="6127194" y="2103361"/>
            <a:ext cx="5901215" cy="424334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C909F548-5E18-4830-A6BD-A4DE12E5439A}"/>
              </a:ext>
            </a:extLst>
          </p:cNvPr>
          <p:cNvSpPr/>
          <p:nvPr/>
        </p:nvSpPr>
        <p:spPr>
          <a:xfrm>
            <a:off x="931264" y="4188884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9F184E0-0484-4F5D-857E-F2D1A57D1A0A}"/>
              </a:ext>
            </a:extLst>
          </p:cNvPr>
          <p:cNvSpPr/>
          <p:nvPr/>
        </p:nvSpPr>
        <p:spPr>
          <a:xfrm>
            <a:off x="1661436" y="3804990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1036936-DD8C-4370-9A42-C68F99ACEB7D}"/>
              </a:ext>
            </a:extLst>
          </p:cNvPr>
          <p:cNvSpPr/>
          <p:nvPr/>
        </p:nvSpPr>
        <p:spPr>
          <a:xfrm>
            <a:off x="2391609" y="3421096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A9DCB61-089B-4C4E-AFF9-ADC2672CC0DC}"/>
              </a:ext>
            </a:extLst>
          </p:cNvPr>
          <p:cNvSpPr/>
          <p:nvPr/>
        </p:nvSpPr>
        <p:spPr>
          <a:xfrm>
            <a:off x="3121781" y="3044481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84988A0-3CDF-46D9-AB90-AAF5516F0F24}"/>
              </a:ext>
            </a:extLst>
          </p:cNvPr>
          <p:cNvSpPr/>
          <p:nvPr/>
        </p:nvSpPr>
        <p:spPr>
          <a:xfrm>
            <a:off x="1905366" y="4679674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00EB395-E6D6-4868-AE32-7E1BAE54D35C}"/>
              </a:ext>
            </a:extLst>
          </p:cNvPr>
          <p:cNvSpPr/>
          <p:nvPr/>
        </p:nvSpPr>
        <p:spPr>
          <a:xfrm>
            <a:off x="2635539" y="4295780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FA2706A-9D84-46B9-A812-62957E1F490B}"/>
              </a:ext>
            </a:extLst>
          </p:cNvPr>
          <p:cNvSpPr/>
          <p:nvPr/>
        </p:nvSpPr>
        <p:spPr>
          <a:xfrm>
            <a:off x="3365711" y="3911886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16B1440-0D64-4A7C-93E0-17FB203C9EC7}"/>
              </a:ext>
            </a:extLst>
          </p:cNvPr>
          <p:cNvSpPr/>
          <p:nvPr/>
        </p:nvSpPr>
        <p:spPr>
          <a:xfrm>
            <a:off x="4095884" y="3535271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4DB0B3-B7CE-4BEE-8833-BC84CFEFAD58}"/>
              </a:ext>
            </a:extLst>
          </p:cNvPr>
          <p:cNvSpPr/>
          <p:nvPr/>
        </p:nvSpPr>
        <p:spPr>
          <a:xfrm>
            <a:off x="2879469" y="5165421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0C18A4-1A5D-4173-9E37-22E566DCD167}"/>
              </a:ext>
            </a:extLst>
          </p:cNvPr>
          <p:cNvSpPr/>
          <p:nvPr/>
        </p:nvSpPr>
        <p:spPr>
          <a:xfrm>
            <a:off x="3609641" y="4781527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80C6CAD-19A3-42ED-916B-0E6D1B6B3FD3}"/>
              </a:ext>
            </a:extLst>
          </p:cNvPr>
          <p:cNvSpPr/>
          <p:nvPr/>
        </p:nvSpPr>
        <p:spPr>
          <a:xfrm>
            <a:off x="4339813" y="4397633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598A09D-DEB2-4816-9F54-C5D9F16BF0CE}"/>
              </a:ext>
            </a:extLst>
          </p:cNvPr>
          <p:cNvSpPr/>
          <p:nvPr/>
        </p:nvSpPr>
        <p:spPr>
          <a:xfrm>
            <a:off x="5069986" y="4021018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E720142-F0C4-4139-AAC4-D57DAD28A438}"/>
              </a:ext>
            </a:extLst>
          </p:cNvPr>
          <p:cNvSpPr/>
          <p:nvPr/>
        </p:nvSpPr>
        <p:spPr>
          <a:xfrm>
            <a:off x="823066" y="3748969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787A6D0-875B-4A06-94D6-E4B7F6E9DA9A}"/>
              </a:ext>
            </a:extLst>
          </p:cNvPr>
          <p:cNvSpPr/>
          <p:nvPr/>
        </p:nvSpPr>
        <p:spPr>
          <a:xfrm>
            <a:off x="1553238" y="3365075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A3D13BE-AC03-4DDC-8E7A-E27721CD6AD2}"/>
              </a:ext>
            </a:extLst>
          </p:cNvPr>
          <p:cNvSpPr/>
          <p:nvPr/>
        </p:nvSpPr>
        <p:spPr>
          <a:xfrm>
            <a:off x="2283411" y="2981181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FDD28E2-E0A9-4824-A8DF-FEE74BA736F2}"/>
              </a:ext>
            </a:extLst>
          </p:cNvPr>
          <p:cNvSpPr/>
          <p:nvPr/>
        </p:nvSpPr>
        <p:spPr>
          <a:xfrm>
            <a:off x="1797168" y="4239759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38318A1-58B7-4648-B2F7-56316430F2F2}"/>
              </a:ext>
            </a:extLst>
          </p:cNvPr>
          <p:cNvSpPr/>
          <p:nvPr/>
        </p:nvSpPr>
        <p:spPr>
          <a:xfrm>
            <a:off x="2527341" y="3855865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4A5A2D2-0A6D-4AC0-9098-7D12BA533B8E}"/>
              </a:ext>
            </a:extLst>
          </p:cNvPr>
          <p:cNvSpPr/>
          <p:nvPr/>
        </p:nvSpPr>
        <p:spPr>
          <a:xfrm>
            <a:off x="3257513" y="3471971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FBE8EA9-A331-4B64-A979-34ADEF307522}"/>
              </a:ext>
            </a:extLst>
          </p:cNvPr>
          <p:cNvSpPr/>
          <p:nvPr/>
        </p:nvSpPr>
        <p:spPr>
          <a:xfrm>
            <a:off x="2771271" y="4725506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FE1EDCA-44BA-4D49-A98B-332B71429C9A}"/>
              </a:ext>
            </a:extLst>
          </p:cNvPr>
          <p:cNvSpPr/>
          <p:nvPr/>
        </p:nvSpPr>
        <p:spPr>
          <a:xfrm>
            <a:off x="3501443" y="4341612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2556144-AC43-4806-95B3-E99161616B6C}"/>
              </a:ext>
            </a:extLst>
          </p:cNvPr>
          <p:cNvSpPr/>
          <p:nvPr/>
        </p:nvSpPr>
        <p:spPr>
          <a:xfrm>
            <a:off x="4231615" y="3957718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824529E-DA55-4D46-A9F6-B87CDF6A0643}"/>
              </a:ext>
            </a:extLst>
          </p:cNvPr>
          <p:cNvSpPr/>
          <p:nvPr/>
        </p:nvSpPr>
        <p:spPr>
          <a:xfrm>
            <a:off x="3745373" y="5231256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6FDA5D8-EF65-407A-8047-378860F7264B}"/>
              </a:ext>
            </a:extLst>
          </p:cNvPr>
          <p:cNvSpPr/>
          <p:nvPr/>
        </p:nvSpPr>
        <p:spPr>
          <a:xfrm>
            <a:off x="4475545" y="4847362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5D7C000-0151-4A8F-9CA2-C90855B97CCF}"/>
              </a:ext>
            </a:extLst>
          </p:cNvPr>
          <p:cNvSpPr/>
          <p:nvPr/>
        </p:nvSpPr>
        <p:spPr>
          <a:xfrm>
            <a:off x="5205718" y="4463468"/>
            <a:ext cx="162978" cy="1484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10194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D844-525C-43D0-AAF7-E33B7D9F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on 3D surface code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FD68C-8578-4717-A6DD-B21BA91E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24</a:t>
            </a:fld>
            <a:endParaRPr lang="de-CH" noProof="0"/>
          </a:p>
        </p:txBody>
      </p:sp>
      <p:pic>
        <p:nvPicPr>
          <p:cNvPr id="15" name="Picture 14" descr="A group of graphs showing different colored lines&#10;&#10;Description automatically generated">
            <a:extLst>
              <a:ext uri="{FF2B5EF4-FFF2-40B4-BE49-F238E27FC236}">
                <a16:creationId xmlns:a16="http://schemas.microsoft.com/office/drawing/2014/main" id="{F2EE28E1-E671-4623-A674-5DAE834C54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52376" r="50574" b="4762"/>
          <a:stretch/>
        </p:blipFill>
        <p:spPr>
          <a:xfrm>
            <a:off x="8299939" y="2346203"/>
            <a:ext cx="3526970" cy="2323543"/>
          </a:xfrm>
          <a:prstGeom prst="rect">
            <a:avLst/>
          </a:prstGeom>
        </p:spPr>
      </p:pic>
      <p:pic>
        <p:nvPicPr>
          <p:cNvPr id="16" name="Picture 15" descr="A group of graphs showing different colored lines&#10;&#10;Description automatically generated">
            <a:extLst>
              <a:ext uri="{FF2B5EF4-FFF2-40B4-BE49-F238E27FC236}">
                <a16:creationId xmlns:a16="http://schemas.microsoft.com/office/drawing/2014/main" id="{863A6168-030F-4CDD-9EA3-26C5CC4392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1" t="10495" r="1859" b="46644"/>
          <a:stretch/>
        </p:blipFill>
        <p:spPr>
          <a:xfrm>
            <a:off x="4359817" y="2346202"/>
            <a:ext cx="3663286" cy="2323543"/>
          </a:xfrm>
          <a:prstGeom prst="rect">
            <a:avLst/>
          </a:prstGeom>
        </p:spPr>
      </p:pic>
      <p:pic>
        <p:nvPicPr>
          <p:cNvPr id="17" name="Picture 16" descr="A group of graphs showing different colored lines&#10;&#10;Description automatically generated">
            <a:extLst>
              <a:ext uri="{FF2B5EF4-FFF2-40B4-BE49-F238E27FC236}">
                <a16:creationId xmlns:a16="http://schemas.microsoft.com/office/drawing/2014/main" id="{E96AF86C-1290-4D60-A1AC-64AA4E4152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t="10795" r="49511" b="47314"/>
          <a:stretch/>
        </p:blipFill>
        <p:spPr>
          <a:xfrm>
            <a:off x="164124" y="2398818"/>
            <a:ext cx="3918857" cy="2270928"/>
          </a:xfrm>
          <a:prstGeom prst="rect">
            <a:avLst/>
          </a:prstGeom>
        </p:spPr>
      </p:pic>
      <p:pic>
        <p:nvPicPr>
          <p:cNvPr id="18" name="Picture 17" descr="A group of graphs showing different colored lines&#10;&#10;Description automatically generated">
            <a:extLst>
              <a:ext uri="{FF2B5EF4-FFF2-40B4-BE49-F238E27FC236}">
                <a16:creationId xmlns:a16="http://schemas.microsoft.com/office/drawing/2014/main" id="{F50D352C-16F9-43A6-A8FA-363CD6EB0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5" t="2895" r="25138" b="89421"/>
          <a:stretch/>
        </p:blipFill>
        <p:spPr>
          <a:xfrm>
            <a:off x="4340888" y="5293438"/>
            <a:ext cx="3959050" cy="4165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CC742D-100A-4260-A615-C75A818EBA05}"/>
              </a:ext>
            </a:extLst>
          </p:cNvPr>
          <p:cNvSpPr txBox="1"/>
          <p:nvPr/>
        </p:nvSpPr>
        <p:spPr>
          <a:xfrm>
            <a:off x="1479332" y="197484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bit flip noise</a:t>
            </a:r>
            <a:endParaRPr lang="en-CH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77167E-3F2B-4576-9D69-CA0771AE4EAB}"/>
              </a:ext>
            </a:extLst>
          </p:cNvPr>
          <p:cNvSpPr txBox="1"/>
          <p:nvPr/>
        </p:nvSpPr>
        <p:spPr>
          <a:xfrm>
            <a:off x="5356047" y="1972814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phase flip noise</a:t>
            </a:r>
            <a:endParaRPr lang="en-CH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37A3B4-2AB0-4CD9-89A0-084D99D1A02E}"/>
              </a:ext>
            </a:extLst>
          </p:cNvPr>
          <p:cNvSpPr txBox="1"/>
          <p:nvPr/>
        </p:nvSpPr>
        <p:spPr>
          <a:xfrm>
            <a:off x="9190273" y="198722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depolarizing noise</a:t>
            </a:r>
            <a:endParaRPr lang="en-CH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4A6FAA-2B72-4CD9-BE76-ABF0C55C7F50}"/>
              </a:ext>
            </a:extLst>
          </p:cNvPr>
          <p:cNvSpPr txBox="1"/>
          <p:nvPr/>
        </p:nvSpPr>
        <p:spPr>
          <a:xfrm>
            <a:off x="1572732" y="4669745"/>
            <a:ext cx="1412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physical error rate</a:t>
            </a:r>
            <a:endParaRPr lang="en-CH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55C319-D9AC-4E99-871D-5FA4BD0C4456}"/>
              </a:ext>
            </a:extLst>
          </p:cNvPr>
          <p:cNvSpPr txBox="1"/>
          <p:nvPr/>
        </p:nvSpPr>
        <p:spPr>
          <a:xfrm>
            <a:off x="5614130" y="4669744"/>
            <a:ext cx="1412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physical error rate</a:t>
            </a:r>
            <a:endParaRPr lang="en-CH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BF37AF-CA00-453A-A454-FCB1D7B77FA2}"/>
              </a:ext>
            </a:extLst>
          </p:cNvPr>
          <p:cNvSpPr txBox="1"/>
          <p:nvPr/>
        </p:nvSpPr>
        <p:spPr>
          <a:xfrm>
            <a:off x="9589421" y="4669743"/>
            <a:ext cx="1412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physical error rate</a:t>
            </a:r>
            <a:endParaRPr lang="en-CH" sz="1200" dirty="0"/>
          </a:p>
        </p:txBody>
      </p:sp>
    </p:spTree>
    <p:extLst>
      <p:ext uri="{BB962C8B-B14F-4D97-AF65-F5344CB8AC3E}">
        <p14:creationId xmlns:p14="http://schemas.microsoft.com/office/powerpoint/2010/main" val="2260555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D844-525C-43D0-AAF7-E33B7D9F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Circuit-level noise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06656-79F7-4EDC-AF98-3EF899E8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974493" cy="468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Repeat syndrome measurement circuit ~d times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Mathematical model to capture noisy syndrome circuits and how errors spread:</a:t>
            </a:r>
          </a:p>
          <a:p>
            <a:pPr marL="539750" lvl="1" indent="0">
              <a:buNone/>
            </a:pPr>
            <a:r>
              <a:rPr lang="en-US" b="1" i="1" dirty="0"/>
              <a:t>		Detector error model </a:t>
            </a:r>
            <a:r>
              <a:rPr lang="en-US" sz="1600" dirty="0"/>
              <a:t>(</a:t>
            </a:r>
            <a:r>
              <a:rPr lang="en-US" sz="1600" dirty="0" err="1"/>
              <a:t>Gidney</a:t>
            </a:r>
            <a:r>
              <a:rPr lang="en-US" sz="1600" dirty="0"/>
              <a:t>, 2021) </a:t>
            </a:r>
            <a:r>
              <a:rPr lang="en-US" dirty="0"/>
              <a:t>aka </a:t>
            </a:r>
            <a:r>
              <a:rPr lang="en-US" b="1" i="1" dirty="0"/>
              <a:t>decoding hypergraph </a:t>
            </a:r>
            <a:r>
              <a:rPr lang="en-US" sz="1600" dirty="0"/>
              <a:t>(Chen et al, 2021)</a:t>
            </a:r>
          </a:p>
          <a:p>
            <a:pPr marL="0" indent="0">
              <a:buNone/>
            </a:pP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FD68C-8578-4717-A6DD-B21BA91E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25</a:t>
            </a:fld>
            <a:endParaRPr lang="de-CH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71E4BA-3AD1-40A6-BA71-7F334F0554E7}"/>
              </a:ext>
            </a:extLst>
          </p:cNvPr>
          <p:cNvSpPr txBox="1"/>
          <p:nvPr/>
        </p:nvSpPr>
        <p:spPr>
          <a:xfrm>
            <a:off x="8839545" y="6596390"/>
            <a:ext cx="24593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[1] Barber et al., </a:t>
            </a:r>
            <a:r>
              <a:rPr lang="en-US" sz="1100" b="1" dirty="0" err="1"/>
              <a:t>arXiv</a:t>
            </a:r>
            <a:r>
              <a:rPr lang="en-US" sz="1100" b="1" dirty="0"/>
              <a:t>: 2309.05558</a:t>
            </a:r>
            <a:endParaRPr lang="en-CH" sz="11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7AF51-2F69-4D62-A2B8-55961B0F7170}"/>
              </a:ext>
            </a:extLst>
          </p:cNvPr>
          <p:cNvSpPr/>
          <p:nvPr/>
        </p:nvSpPr>
        <p:spPr>
          <a:xfrm>
            <a:off x="1250695" y="5585309"/>
            <a:ext cx="9966016" cy="605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Decoding problem can be expressed as decoding a classical linear code</a:t>
            </a:r>
            <a:endParaRPr lang="en-CH" sz="2400" dirty="0">
              <a:solidFill>
                <a:schemeClr val="tx1"/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55C4633-E639-4BD2-8DBA-0A3579ED23AE}"/>
              </a:ext>
            </a:extLst>
          </p:cNvPr>
          <p:cNvGrpSpPr/>
          <p:nvPr/>
        </p:nvGrpSpPr>
        <p:grpSpPr>
          <a:xfrm>
            <a:off x="4409711" y="1570170"/>
            <a:ext cx="4609344" cy="2655234"/>
            <a:chOff x="7876418" y="1316170"/>
            <a:chExt cx="4609344" cy="265523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D368B69-9400-48AB-AD6D-E02F8E6C7A12}"/>
                </a:ext>
              </a:extLst>
            </p:cNvPr>
            <p:cNvGrpSpPr/>
            <p:nvPr/>
          </p:nvGrpSpPr>
          <p:grpSpPr>
            <a:xfrm>
              <a:off x="7876418" y="2045150"/>
              <a:ext cx="1926254" cy="1926254"/>
              <a:chOff x="3101347" y="1486961"/>
              <a:chExt cx="1926254" cy="1926254"/>
            </a:xfrm>
            <a:scene3d>
              <a:camera prst="isometricOffAxis2Right"/>
              <a:lightRig rig="threePt" dir="t"/>
            </a:scene3d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67EA1DF-E0D4-4CD1-ABDC-20B560BAA3BD}"/>
                  </a:ext>
                </a:extLst>
              </p:cNvPr>
              <p:cNvSpPr/>
              <p:nvPr/>
            </p:nvSpPr>
            <p:spPr>
              <a:xfrm>
                <a:off x="3101347" y="14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C66F047-487D-476B-8B5E-CA0BF06D0919}"/>
                  </a:ext>
                </a:extLst>
              </p:cNvPr>
              <p:cNvSpPr/>
              <p:nvPr/>
            </p:nvSpPr>
            <p:spPr>
              <a:xfrm>
                <a:off x="4001347" y="14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C075500-DD25-478F-A629-D1D81722C859}"/>
                  </a:ext>
                </a:extLst>
              </p:cNvPr>
              <p:cNvSpPr/>
              <p:nvPr/>
            </p:nvSpPr>
            <p:spPr>
              <a:xfrm>
                <a:off x="4901347" y="14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FF530E1-9745-497A-9C27-49F3A93B92FF}"/>
                  </a:ext>
                </a:extLst>
              </p:cNvPr>
              <p:cNvSpPr/>
              <p:nvPr/>
            </p:nvSpPr>
            <p:spPr>
              <a:xfrm>
                <a:off x="3101347" y="23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BB0EFD5-CBA0-41DB-9486-53259816044E}"/>
                  </a:ext>
                </a:extLst>
              </p:cNvPr>
              <p:cNvSpPr/>
              <p:nvPr/>
            </p:nvSpPr>
            <p:spPr>
              <a:xfrm>
                <a:off x="4001347" y="23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BC8608F-64BD-48AD-87EE-74EB33DD49F8}"/>
                  </a:ext>
                </a:extLst>
              </p:cNvPr>
              <p:cNvSpPr/>
              <p:nvPr/>
            </p:nvSpPr>
            <p:spPr>
              <a:xfrm>
                <a:off x="4901347" y="23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29CF5AB-96A9-4667-AF95-68ABCA2EE5AA}"/>
                  </a:ext>
                </a:extLst>
              </p:cNvPr>
              <p:cNvSpPr/>
              <p:nvPr/>
            </p:nvSpPr>
            <p:spPr>
              <a:xfrm>
                <a:off x="3101347" y="32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3E752EA-D206-4045-A064-C91823017071}"/>
                  </a:ext>
                </a:extLst>
              </p:cNvPr>
              <p:cNvSpPr/>
              <p:nvPr/>
            </p:nvSpPr>
            <p:spPr>
              <a:xfrm>
                <a:off x="4001347" y="32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2A2634E-D32E-4FA7-9789-A525FED61F48}"/>
                  </a:ext>
                </a:extLst>
              </p:cNvPr>
              <p:cNvSpPr/>
              <p:nvPr/>
            </p:nvSpPr>
            <p:spPr>
              <a:xfrm>
                <a:off x="4901347" y="32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FEDB0E2-6C14-4166-943C-C6E8DE862C8C}"/>
                  </a:ext>
                </a:extLst>
              </p:cNvPr>
              <p:cNvSpPr/>
              <p:nvPr/>
            </p:nvSpPr>
            <p:spPr>
              <a:xfrm>
                <a:off x="3551347" y="193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8B64CCD-7C84-4DF7-A83D-37166DF82829}"/>
                  </a:ext>
                </a:extLst>
              </p:cNvPr>
              <p:cNvSpPr/>
              <p:nvPr/>
            </p:nvSpPr>
            <p:spPr>
              <a:xfrm>
                <a:off x="4451347" y="193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119AC787-4002-47C0-85DD-D9DC9A964398}"/>
                  </a:ext>
                </a:extLst>
              </p:cNvPr>
              <p:cNvSpPr/>
              <p:nvPr/>
            </p:nvSpPr>
            <p:spPr>
              <a:xfrm>
                <a:off x="3551347" y="283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FE40569-B1A2-4C9B-BEB7-BF91C6EB19C0}"/>
                  </a:ext>
                </a:extLst>
              </p:cNvPr>
              <p:cNvSpPr/>
              <p:nvPr/>
            </p:nvSpPr>
            <p:spPr>
              <a:xfrm>
                <a:off x="4451347" y="283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52" name="Diamond 51">
                <a:extLst>
                  <a:ext uri="{FF2B5EF4-FFF2-40B4-BE49-F238E27FC236}">
                    <a16:creationId xmlns:a16="http://schemas.microsoft.com/office/drawing/2014/main" id="{8E9021BE-D1F1-4782-8782-9C1C15F62ECA}"/>
                  </a:ext>
                </a:extLst>
              </p:cNvPr>
              <p:cNvSpPr/>
              <p:nvPr/>
            </p:nvSpPr>
            <p:spPr>
              <a:xfrm>
                <a:off x="4135802" y="2070612"/>
                <a:ext cx="757343" cy="755783"/>
              </a:xfrm>
              <a:prstGeom prst="diamond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3" name="Diamond 52">
                <a:extLst>
                  <a:ext uri="{FF2B5EF4-FFF2-40B4-BE49-F238E27FC236}">
                    <a16:creationId xmlns:a16="http://schemas.microsoft.com/office/drawing/2014/main" id="{2FEF4677-3B9B-43A6-ACE2-1877492BB21B}"/>
                  </a:ext>
                </a:extLst>
              </p:cNvPr>
              <p:cNvSpPr/>
              <p:nvPr/>
            </p:nvSpPr>
            <p:spPr>
              <a:xfrm>
                <a:off x="3685802" y="1625498"/>
                <a:ext cx="757343" cy="755783"/>
              </a:xfrm>
              <a:prstGeom prst="diamond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4" name="Diamond 53">
                <a:extLst>
                  <a:ext uri="{FF2B5EF4-FFF2-40B4-BE49-F238E27FC236}">
                    <a16:creationId xmlns:a16="http://schemas.microsoft.com/office/drawing/2014/main" id="{2142961D-A16B-4300-A223-D39E68A988E4}"/>
                  </a:ext>
                </a:extLst>
              </p:cNvPr>
              <p:cNvSpPr/>
              <p:nvPr/>
            </p:nvSpPr>
            <p:spPr>
              <a:xfrm>
                <a:off x="3233738" y="2070612"/>
                <a:ext cx="757343" cy="755783"/>
              </a:xfrm>
              <a:prstGeom prst="diamond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5" name="Diamond 54">
                <a:extLst>
                  <a:ext uri="{FF2B5EF4-FFF2-40B4-BE49-F238E27FC236}">
                    <a16:creationId xmlns:a16="http://schemas.microsoft.com/office/drawing/2014/main" id="{1B38C244-D871-4F85-9A42-D9219EE4AFEA}"/>
                  </a:ext>
                </a:extLst>
              </p:cNvPr>
              <p:cNvSpPr/>
              <p:nvPr/>
            </p:nvSpPr>
            <p:spPr>
              <a:xfrm>
                <a:off x="3677601" y="2515726"/>
                <a:ext cx="757343" cy="755783"/>
              </a:xfrm>
              <a:prstGeom prst="diamond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81C584EC-BB96-41B3-8F90-C249595062EE}"/>
                  </a:ext>
                </a:extLst>
              </p:cNvPr>
              <p:cNvSpPr/>
              <p:nvPr/>
            </p:nvSpPr>
            <p:spPr>
              <a:xfrm>
                <a:off x="3227347" y="2958330"/>
                <a:ext cx="763734" cy="391736"/>
              </a:xfrm>
              <a:prstGeom prst="triangle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07F0A1D3-3587-4AFC-BF5D-B4F2626F2F72}"/>
                  </a:ext>
                </a:extLst>
              </p:cNvPr>
              <p:cNvSpPr/>
              <p:nvPr/>
            </p:nvSpPr>
            <p:spPr>
              <a:xfrm>
                <a:off x="4132606" y="2961347"/>
                <a:ext cx="763734" cy="391736"/>
              </a:xfrm>
              <a:prstGeom prst="triangle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EE7F1B83-BE5A-4B5F-9955-52A81566C1D7}"/>
                  </a:ext>
                </a:extLst>
              </p:cNvPr>
              <p:cNvSpPr/>
              <p:nvPr/>
            </p:nvSpPr>
            <p:spPr>
              <a:xfrm rot="10800000">
                <a:off x="3232354" y="1549656"/>
                <a:ext cx="763734" cy="391736"/>
              </a:xfrm>
              <a:prstGeom prst="triangle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DE8FD41F-3901-43CB-9DB9-13E6B6D202C3}"/>
                  </a:ext>
                </a:extLst>
              </p:cNvPr>
              <p:cNvSpPr/>
              <p:nvPr/>
            </p:nvSpPr>
            <p:spPr>
              <a:xfrm rot="10800000">
                <a:off x="4137613" y="1552673"/>
                <a:ext cx="763734" cy="391736"/>
              </a:xfrm>
              <a:prstGeom prst="triangle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E4DB4785-6B1A-400A-A6C8-91DF259601DB}"/>
                  </a:ext>
                </a:extLst>
              </p:cNvPr>
              <p:cNvSpPr/>
              <p:nvPr/>
            </p:nvSpPr>
            <p:spPr>
              <a:xfrm rot="5400000">
                <a:off x="2980784" y="1793853"/>
                <a:ext cx="763734" cy="391736"/>
              </a:xfrm>
              <a:prstGeom prst="triangle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D20F5F5D-0F9D-4488-8C33-1CF6F4F47D69}"/>
                  </a:ext>
                </a:extLst>
              </p:cNvPr>
              <p:cNvSpPr/>
              <p:nvPr/>
            </p:nvSpPr>
            <p:spPr>
              <a:xfrm rot="5400000">
                <a:off x="2977767" y="2699112"/>
                <a:ext cx="763734" cy="391736"/>
              </a:xfrm>
              <a:prstGeom prst="triangle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915FC96C-CD65-46EB-8043-FAFB1B3217FF}"/>
                  </a:ext>
                </a:extLst>
              </p:cNvPr>
              <p:cNvSpPr/>
              <p:nvPr/>
            </p:nvSpPr>
            <p:spPr>
              <a:xfrm rot="16200000">
                <a:off x="4389458" y="1798860"/>
                <a:ext cx="763734" cy="391736"/>
              </a:xfrm>
              <a:prstGeom prst="triangle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A31915B2-DD99-418D-949F-A609CFF39BA8}"/>
                  </a:ext>
                </a:extLst>
              </p:cNvPr>
              <p:cNvSpPr/>
              <p:nvPr/>
            </p:nvSpPr>
            <p:spPr>
              <a:xfrm rot="16200000">
                <a:off x="4386441" y="2704119"/>
                <a:ext cx="763734" cy="391736"/>
              </a:xfrm>
              <a:prstGeom prst="triangle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4026873-2BA9-429F-88B9-499ECE497AA9}"/>
                </a:ext>
              </a:extLst>
            </p:cNvPr>
            <p:cNvCxnSpPr>
              <a:cxnSpLocks/>
            </p:cNvCxnSpPr>
            <p:nvPr/>
          </p:nvCxnSpPr>
          <p:spPr>
            <a:xfrm>
              <a:off x="8624312" y="3156870"/>
              <a:ext cx="133728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CEBFE6F-2265-4E65-A718-6E1892362823}"/>
                </a:ext>
              </a:extLst>
            </p:cNvPr>
            <p:cNvCxnSpPr>
              <a:cxnSpLocks/>
            </p:cNvCxnSpPr>
            <p:nvPr/>
          </p:nvCxnSpPr>
          <p:spPr>
            <a:xfrm>
              <a:off x="8624312" y="3895931"/>
              <a:ext cx="133728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430F09B-A38E-4529-BC19-5BA2E978DBAF}"/>
                </a:ext>
              </a:extLst>
            </p:cNvPr>
            <p:cNvCxnSpPr>
              <a:cxnSpLocks/>
            </p:cNvCxnSpPr>
            <p:nvPr/>
          </p:nvCxnSpPr>
          <p:spPr>
            <a:xfrm>
              <a:off x="9057190" y="3629231"/>
              <a:ext cx="133728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C5AA1BF-ADB2-45AE-A7E3-6C3315FAD10D}"/>
                </a:ext>
              </a:extLst>
            </p:cNvPr>
            <p:cNvCxnSpPr>
              <a:cxnSpLocks/>
            </p:cNvCxnSpPr>
            <p:nvPr/>
          </p:nvCxnSpPr>
          <p:spPr>
            <a:xfrm>
              <a:off x="9020471" y="2911103"/>
              <a:ext cx="133728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3D3111C-AC25-451D-B132-8121EDDF93EC}"/>
                </a:ext>
              </a:extLst>
            </p:cNvPr>
            <p:cNvCxnSpPr>
              <a:cxnSpLocks/>
            </p:cNvCxnSpPr>
            <p:nvPr/>
          </p:nvCxnSpPr>
          <p:spPr>
            <a:xfrm>
              <a:off x="8637672" y="2416381"/>
              <a:ext cx="133728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F934534-9B00-44D8-9F3F-FB4B9CB28B63}"/>
                </a:ext>
              </a:extLst>
            </p:cNvPr>
            <p:cNvCxnSpPr>
              <a:cxnSpLocks/>
            </p:cNvCxnSpPr>
            <p:nvPr/>
          </p:nvCxnSpPr>
          <p:spPr>
            <a:xfrm>
              <a:off x="9031770" y="2158626"/>
              <a:ext cx="133728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929C334-B6D6-4DC2-BC79-1388CB37833F}"/>
                </a:ext>
              </a:extLst>
            </p:cNvPr>
            <p:cNvGrpSpPr/>
            <p:nvPr/>
          </p:nvGrpSpPr>
          <p:grpSpPr>
            <a:xfrm>
              <a:off x="9217963" y="2041703"/>
              <a:ext cx="1926254" cy="1926254"/>
              <a:chOff x="3101347" y="1486961"/>
              <a:chExt cx="1926254" cy="1926254"/>
            </a:xfrm>
            <a:scene3d>
              <a:camera prst="isometricOffAxis2Right"/>
              <a:lightRig rig="threePt" dir="t"/>
            </a:scene3d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2EF1606-9046-4405-B517-2B8B8589B1E9}"/>
                  </a:ext>
                </a:extLst>
              </p:cNvPr>
              <p:cNvSpPr/>
              <p:nvPr/>
            </p:nvSpPr>
            <p:spPr>
              <a:xfrm>
                <a:off x="3101347" y="14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0142E7A-3A7D-4788-813E-8E5A7CF606B0}"/>
                  </a:ext>
                </a:extLst>
              </p:cNvPr>
              <p:cNvSpPr/>
              <p:nvPr/>
            </p:nvSpPr>
            <p:spPr>
              <a:xfrm>
                <a:off x="4001347" y="14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68905AC-1962-41B8-BF23-3B90EEB120A0}"/>
                  </a:ext>
                </a:extLst>
              </p:cNvPr>
              <p:cNvSpPr/>
              <p:nvPr/>
            </p:nvSpPr>
            <p:spPr>
              <a:xfrm>
                <a:off x="4901347" y="14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A2991ED-95AC-4546-9503-B4BF84B0080F}"/>
                  </a:ext>
                </a:extLst>
              </p:cNvPr>
              <p:cNvSpPr/>
              <p:nvPr/>
            </p:nvSpPr>
            <p:spPr>
              <a:xfrm>
                <a:off x="3101347" y="23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12C4BE9-E545-4322-98A2-9119CD98F165}"/>
                  </a:ext>
                </a:extLst>
              </p:cNvPr>
              <p:cNvSpPr/>
              <p:nvPr/>
            </p:nvSpPr>
            <p:spPr>
              <a:xfrm>
                <a:off x="4001347" y="23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CE02590-D633-45C6-82B7-03F3E10E4B70}"/>
                  </a:ext>
                </a:extLst>
              </p:cNvPr>
              <p:cNvSpPr/>
              <p:nvPr/>
            </p:nvSpPr>
            <p:spPr>
              <a:xfrm>
                <a:off x="4901347" y="23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A8C3D3E-EE8F-43C1-99CE-A59E1E1B02AD}"/>
                  </a:ext>
                </a:extLst>
              </p:cNvPr>
              <p:cNvSpPr/>
              <p:nvPr/>
            </p:nvSpPr>
            <p:spPr>
              <a:xfrm>
                <a:off x="3101347" y="32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DCB48B5-303F-460C-B1F4-F4107246AB19}"/>
                  </a:ext>
                </a:extLst>
              </p:cNvPr>
              <p:cNvSpPr/>
              <p:nvPr/>
            </p:nvSpPr>
            <p:spPr>
              <a:xfrm>
                <a:off x="4001347" y="32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B60F776-1E6E-47BD-AB60-9719CE7C9BCE}"/>
                  </a:ext>
                </a:extLst>
              </p:cNvPr>
              <p:cNvSpPr/>
              <p:nvPr/>
            </p:nvSpPr>
            <p:spPr>
              <a:xfrm>
                <a:off x="4901347" y="32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3DF37F7-E28F-43B8-8616-EF7355E5D09E}"/>
                  </a:ext>
                </a:extLst>
              </p:cNvPr>
              <p:cNvSpPr/>
              <p:nvPr/>
            </p:nvSpPr>
            <p:spPr>
              <a:xfrm>
                <a:off x="3551347" y="193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0BB9D638-F806-49D5-B830-9CA49EF85A1F}"/>
                  </a:ext>
                </a:extLst>
              </p:cNvPr>
              <p:cNvSpPr/>
              <p:nvPr/>
            </p:nvSpPr>
            <p:spPr>
              <a:xfrm>
                <a:off x="4451347" y="193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2B2BBA7-C692-48A4-ADC4-A3240F3593D3}"/>
                  </a:ext>
                </a:extLst>
              </p:cNvPr>
              <p:cNvSpPr/>
              <p:nvPr/>
            </p:nvSpPr>
            <p:spPr>
              <a:xfrm>
                <a:off x="3551347" y="283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B4E66A8-43A6-4398-AED1-3E599B2C1839}"/>
                  </a:ext>
                </a:extLst>
              </p:cNvPr>
              <p:cNvSpPr/>
              <p:nvPr/>
            </p:nvSpPr>
            <p:spPr>
              <a:xfrm>
                <a:off x="4451347" y="283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78" name="Diamond 77">
                <a:extLst>
                  <a:ext uri="{FF2B5EF4-FFF2-40B4-BE49-F238E27FC236}">
                    <a16:creationId xmlns:a16="http://schemas.microsoft.com/office/drawing/2014/main" id="{B8C65A55-461D-4451-A2D6-6D895D9E44E1}"/>
                  </a:ext>
                </a:extLst>
              </p:cNvPr>
              <p:cNvSpPr/>
              <p:nvPr/>
            </p:nvSpPr>
            <p:spPr>
              <a:xfrm>
                <a:off x="4135802" y="2070612"/>
                <a:ext cx="757343" cy="755783"/>
              </a:xfrm>
              <a:prstGeom prst="diamond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79" name="Diamond 78">
                <a:extLst>
                  <a:ext uri="{FF2B5EF4-FFF2-40B4-BE49-F238E27FC236}">
                    <a16:creationId xmlns:a16="http://schemas.microsoft.com/office/drawing/2014/main" id="{4847F500-EED8-4049-B789-AC8F1A7C414F}"/>
                  </a:ext>
                </a:extLst>
              </p:cNvPr>
              <p:cNvSpPr/>
              <p:nvPr/>
            </p:nvSpPr>
            <p:spPr>
              <a:xfrm>
                <a:off x="3685802" y="1625498"/>
                <a:ext cx="757343" cy="755783"/>
              </a:xfrm>
              <a:prstGeom prst="diamond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80" name="Diamond 79">
                <a:extLst>
                  <a:ext uri="{FF2B5EF4-FFF2-40B4-BE49-F238E27FC236}">
                    <a16:creationId xmlns:a16="http://schemas.microsoft.com/office/drawing/2014/main" id="{6C7A052D-085F-4A01-8A85-6626A5C5CCC1}"/>
                  </a:ext>
                </a:extLst>
              </p:cNvPr>
              <p:cNvSpPr/>
              <p:nvPr/>
            </p:nvSpPr>
            <p:spPr>
              <a:xfrm>
                <a:off x="3233738" y="2070612"/>
                <a:ext cx="757343" cy="755783"/>
              </a:xfrm>
              <a:prstGeom prst="diamond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81" name="Diamond 80">
                <a:extLst>
                  <a:ext uri="{FF2B5EF4-FFF2-40B4-BE49-F238E27FC236}">
                    <a16:creationId xmlns:a16="http://schemas.microsoft.com/office/drawing/2014/main" id="{DF8FAF9E-5004-4EB0-B7EF-0DD5AFAB8D00}"/>
                  </a:ext>
                </a:extLst>
              </p:cNvPr>
              <p:cNvSpPr/>
              <p:nvPr/>
            </p:nvSpPr>
            <p:spPr>
              <a:xfrm>
                <a:off x="3677601" y="2515726"/>
                <a:ext cx="757343" cy="755783"/>
              </a:xfrm>
              <a:prstGeom prst="diamond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id="{AB73E799-81C9-4C28-A580-B42213D8C48F}"/>
                  </a:ext>
                </a:extLst>
              </p:cNvPr>
              <p:cNvSpPr/>
              <p:nvPr/>
            </p:nvSpPr>
            <p:spPr>
              <a:xfrm>
                <a:off x="3227347" y="2958330"/>
                <a:ext cx="763734" cy="391736"/>
              </a:xfrm>
              <a:prstGeom prst="triangle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83" name="Isosceles Triangle 82">
                <a:extLst>
                  <a:ext uri="{FF2B5EF4-FFF2-40B4-BE49-F238E27FC236}">
                    <a16:creationId xmlns:a16="http://schemas.microsoft.com/office/drawing/2014/main" id="{23834798-FBC7-44A7-B56E-25E6CE4AB5ED}"/>
                  </a:ext>
                </a:extLst>
              </p:cNvPr>
              <p:cNvSpPr/>
              <p:nvPr/>
            </p:nvSpPr>
            <p:spPr>
              <a:xfrm>
                <a:off x="4132606" y="2961347"/>
                <a:ext cx="763734" cy="391736"/>
              </a:xfrm>
              <a:prstGeom prst="triangle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id="{209CA112-C7CC-4C2B-9399-8EA897954FCA}"/>
                  </a:ext>
                </a:extLst>
              </p:cNvPr>
              <p:cNvSpPr/>
              <p:nvPr/>
            </p:nvSpPr>
            <p:spPr>
              <a:xfrm rot="10800000">
                <a:off x="3232354" y="1549656"/>
                <a:ext cx="763734" cy="391736"/>
              </a:xfrm>
              <a:prstGeom prst="triangle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42046DE3-7695-4DFE-847B-9D2FAACCF22B}"/>
                  </a:ext>
                </a:extLst>
              </p:cNvPr>
              <p:cNvSpPr/>
              <p:nvPr/>
            </p:nvSpPr>
            <p:spPr>
              <a:xfrm rot="10800000">
                <a:off x="4137613" y="1552673"/>
                <a:ext cx="763734" cy="391736"/>
              </a:xfrm>
              <a:prstGeom prst="triangle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59CA3B19-AD48-418B-B6F9-C172769A3869}"/>
                  </a:ext>
                </a:extLst>
              </p:cNvPr>
              <p:cNvSpPr/>
              <p:nvPr/>
            </p:nvSpPr>
            <p:spPr>
              <a:xfrm rot="5400000">
                <a:off x="2980784" y="1793853"/>
                <a:ext cx="763734" cy="391736"/>
              </a:xfrm>
              <a:prstGeom prst="triangle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A9B66C76-CF80-452E-A831-85D8FA25A0D3}"/>
                  </a:ext>
                </a:extLst>
              </p:cNvPr>
              <p:cNvSpPr/>
              <p:nvPr/>
            </p:nvSpPr>
            <p:spPr>
              <a:xfrm rot="5400000">
                <a:off x="2977767" y="2699112"/>
                <a:ext cx="763734" cy="391736"/>
              </a:xfrm>
              <a:prstGeom prst="triangle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id="{252EAB1C-84C2-420F-AEA9-0CF1335EC7BA}"/>
                  </a:ext>
                </a:extLst>
              </p:cNvPr>
              <p:cNvSpPr/>
              <p:nvPr/>
            </p:nvSpPr>
            <p:spPr>
              <a:xfrm rot="16200000">
                <a:off x="4389458" y="1798860"/>
                <a:ext cx="763734" cy="391736"/>
              </a:xfrm>
              <a:prstGeom prst="triangle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id="{E93C2F0F-CD7D-4417-B62F-8E14719D039B}"/>
                  </a:ext>
                </a:extLst>
              </p:cNvPr>
              <p:cNvSpPr/>
              <p:nvPr/>
            </p:nvSpPr>
            <p:spPr>
              <a:xfrm rot="16200000">
                <a:off x="4386441" y="2704119"/>
                <a:ext cx="763734" cy="391736"/>
              </a:xfrm>
              <a:prstGeom prst="triangle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570C306-6175-4FC6-9500-902C2071F9AB}"/>
                </a:ext>
              </a:extLst>
            </p:cNvPr>
            <p:cNvCxnSpPr>
              <a:cxnSpLocks/>
            </p:cNvCxnSpPr>
            <p:nvPr/>
          </p:nvCxnSpPr>
          <p:spPr>
            <a:xfrm>
              <a:off x="9962661" y="3156870"/>
              <a:ext cx="133728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A70142A-41CE-43EC-8710-76AED81BF7AA}"/>
                </a:ext>
              </a:extLst>
            </p:cNvPr>
            <p:cNvCxnSpPr>
              <a:cxnSpLocks/>
            </p:cNvCxnSpPr>
            <p:nvPr/>
          </p:nvCxnSpPr>
          <p:spPr>
            <a:xfrm>
              <a:off x="10369050" y="2911103"/>
              <a:ext cx="133728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CA919E5-24D8-488D-9BD0-85CB1E8221E6}"/>
                </a:ext>
              </a:extLst>
            </p:cNvPr>
            <p:cNvCxnSpPr>
              <a:cxnSpLocks/>
            </p:cNvCxnSpPr>
            <p:nvPr/>
          </p:nvCxnSpPr>
          <p:spPr>
            <a:xfrm>
              <a:off x="10016868" y="3904378"/>
              <a:ext cx="133728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F33E9E8-3AE2-4BD0-B551-D143FC42C6D2}"/>
                </a:ext>
              </a:extLst>
            </p:cNvPr>
            <p:cNvCxnSpPr>
              <a:cxnSpLocks/>
            </p:cNvCxnSpPr>
            <p:nvPr/>
          </p:nvCxnSpPr>
          <p:spPr>
            <a:xfrm>
              <a:off x="10398735" y="3629231"/>
              <a:ext cx="133728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2458062-2066-4762-BF0F-03143C5AC0F6}"/>
                </a:ext>
              </a:extLst>
            </p:cNvPr>
            <p:cNvCxnSpPr>
              <a:cxnSpLocks/>
            </p:cNvCxnSpPr>
            <p:nvPr/>
          </p:nvCxnSpPr>
          <p:spPr>
            <a:xfrm>
              <a:off x="9974952" y="2416381"/>
              <a:ext cx="133728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C450A20-3CE2-4EA5-AEBD-386EF8789BF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9050" y="2136195"/>
              <a:ext cx="133728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8750772-817D-434D-91C7-7C9BDBFF1C57}"/>
                </a:ext>
              </a:extLst>
            </p:cNvPr>
            <p:cNvGrpSpPr/>
            <p:nvPr/>
          </p:nvGrpSpPr>
          <p:grpSpPr>
            <a:xfrm>
              <a:off x="10559508" y="2038256"/>
              <a:ext cx="1926254" cy="1926254"/>
              <a:chOff x="3101347" y="1486961"/>
              <a:chExt cx="1926254" cy="1926254"/>
            </a:xfrm>
            <a:scene3d>
              <a:camera prst="isometricOffAxis2Right"/>
              <a:lightRig rig="threePt" dir="t"/>
            </a:scene3d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1D727BA9-DDFE-4934-9255-5B21E5B11C94}"/>
                  </a:ext>
                </a:extLst>
              </p:cNvPr>
              <p:cNvSpPr/>
              <p:nvPr/>
            </p:nvSpPr>
            <p:spPr>
              <a:xfrm>
                <a:off x="3101347" y="14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86161B44-B7A1-4202-8E8E-29A5D072AE82}"/>
                  </a:ext>
                </a:extLst>
              </p:cNvPr>
              <p:cNvSpPr/>
              <p:nvPr/>
            </p:nvSpPr>
            <p:spPr>
              <a:xfrm>
                <a:off x="4001347" y="14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B8FDBF76-BCCC-4214-995A-41ED6E50B07A}"/>
                  </a:ext>
                </a:extLst>
              </p:cNvPr>
              <p:cNvSpPr/>
              <p:nvPr/>
            </p:nvSpPr>
            <p:spPr>
              <a:xfrm>
                <a:off x="4901347" y="14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0C21AFA0-3FBF-4DBB-98F6-C674A883D486}"/>
                  </a:ext>
                </a:extLst>
              </p:cNvPr>
              <p:cNvSpPr/>
              <p:nvPr/>
            </p:nvSpPr>
            <p:spPr>
              <a:xfrm>
                <a:off x="3101347" y="23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582FEB75-E750-4261-968B-8B62BD7B43EB}"/>
                  </a:ext>
                </a:extLst>
              </p:cNvPr>
              <p:cNvSpPr/>
              <p:nvPr/>
            </p:nvSpPr>
            <p:spPr>
              <a:xfrm>
                <a:off x="4001347" y="23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32C3782-DF00-45EF-856C-1BA8615198B0}"/>
                  </a:ext>
                </a:extLst>
              </p:cNvPr>
              <p:cNvSpPr/>
              <p:nvPr/>
            </p:nvSpPr>
            <p:spPr>
              <a:xfrm>
                <a:off x="4901347" y="23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6F9B3BA-84D9-4EF4-AD05-33C333015F4F}"/>
                  </a:ext>
                </a:extLst>
              </p:cNvPr>
              <p:cNvSpPr/>
              <p:nvPr/>
            </p:nvSpPr>
            <p:spPr>
              <a:xfrm>
                <a:off x="3101347" y="32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4EBAAE4-F066-472A-AE2A-A214200C8823}"/>
                  </a:ext>
                </a:extLst>
              </p:cNvPr>
              <p:cNvSpPr/>
              <p:nvPr/>
            </p:nvSpPr>
            <p:spPr>
              <a:xfrm>
                <a:off x="4001347" y="32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DF1FDE22-31E9-487D-AE90-37BB0C281AE8}"/>
                  </a:ext>
                </a:extLst>
              </p:cNvPr>
              <p:cNvSpPr/>
              <p:nvPr/>
            </p:nvSpPr>
            <p:spPr>
              <a:xfrm>
                <a:off x="4901347" y="328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E71458B-12B0-40A9-9DA0-FBA8D1CD8C20}"/>
                  </a:ext>
                </a:extLst>
              </p:cNvPr>
              <p:cNvSpPr/>
              <p:nvPr/>
            </p:nvSpPr>
            <p:spPr>
              <a:xfrm>
                <a:off x="3551347" y="193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B36BA6A-89B4-43EE-A3D6-791398475A24}"/>
                  </a:ext>
                </a:extLst>
              </p:cNvPr>
              <p:cNvSpPr/>
              <p:nvPr/>
            </p:nvSpPr>
            <p:spPr>
              <a:xfrm>
                <a:off x="4451347" y="193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4D3F55C-DD28-4B0D-B9B6-816FBAD4F4BB}"/>
                  </a:ext>
                </a:extLst>
              </p:cNvPr>
              <p:cNvSpPr/>
              <p:nvPr/>
            </p:nvSpPr>
            <p:spPr>
              <a:xfrm>
                <a:off x="3551347" y="283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D5418F03-12DF-402F-A621-79D150AE1F98}"/>
                  </a:ext>
                </a:extLst>
              </p:cNvPr>
              <p:cNvSpPr/>
              <p:nvPr/>
            </p:nvSpPr>
            <p:spPr>
              <a:xfrm>
                <a:off x="4451347" y="2836961"/>
                <a:ext cx="126254" cy="1262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104" name="Diamond 103">
                <a:extLst>
                  <a:ext uri="{FF2B5EF4-FFF2-40B4-BE49-F238E27FC236}">
                    <a16:creationId xmlns:a16="http://schemas.microsoft.com/office/drawing/2014/main" id="{23F170DC-FAE3-49E5-A657-6B26F0DA2DC6}"/>
                  </a:ext>
                </a:extLst>
              </p:cNvPr>
              <p:cNvSpPr/>
              <p:nvPr/>
            </p:nvSpPr>
            <p:spPr>
              <a:xfrm>
                <a:off x="4135802" y="2070612"/>
                <a:ext cx="757343" cy="755783"/>
              </a:xfrm>
              <a:prstGeom prst="diamond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05" name="Diamond 104">
                <a:extLst>
                  <a:ext uri="{FF2B5EF4-FFF2-40B4-BE49-F238E27FC236}">
                    <a16:creationId xmlns:a16="http://schemas.microsoft.com/office/drawing/2014/main" id="{A6BF0B4D-18EC-4EEB-B106-43543270A12C}"/>
                  </a:ext>
                </a:extLst>
              </p:cNvPr>
              <p:cNvSpPr/>
              <p:nvPr/>
            </p:nvSpPr>
            <p:spPr>
              <a:xfrm>
                <a:off x="3685802" y="1625498"/>
                <a:ext cx="757343" cy="755783"/>
              </a:xfrm>
              <a:prstGeom prst="diamond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06" name="Diamond 105">
                <a:extLst>
                  <a:ext uri="{FF2B5EF4-FFF2-40B4-BE49-F238E27FC236}">
                    <a16:creationId xmlns:a16="http://schemas.microsoft.com/office/drawing/2014/main" id="{42C41DBB-9210-4BDA-A2B3-F04930E29D39}"/>
                  </a:ext>
                </a:extLst>
              </p:cNvPr>
              <p:cNvSpPr/>
              <p:nvPr/>
            </p:nvSpPr>
            <p:spPr>
              <a:xfrm>
                <a:off x="3233738" y="2070612"/>
                <a:ext cx="757343" cy="755783"/>
              </a:xfrm>
              <a:prstGeom prst="diamond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07" name="Diamond 106">
                <a:extLst>
                  <a:ext uri="{FF2B5EF4-FFF2-40B4-BE49-F238E27FC236}">
                    <a16:creationId xmlns:a16="http://schemas.microsoft.com/office/drawing/2014/main" id="{386983AD-01CD-47FF-ABEC-AA79AB6B08A3}"/>
                  </a:ext>
                </a:extLst>
              </p:cNvPr>
              <p:cNvSpPr/>
              <p:nvPr/>
            </p:nvSpPr>
            <p:spPr>
              <a:xfrm>
                <a:off x="3677601" y="2515726"/>
                <a:ext cx="757343" cy="755783"/>
              </a:xfrm>
              <a:prstGeom prst="diamond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C8DBBCB7-5EB8-4152-BBDB-236BD9027ED1}"/>
                  </a:ext>
                </a:extLst>
              </p:cNvPr>
              <p:cNvSpPr/>
              <p:nvPr/>
            </p:nvSpPr>
            <p:spPr>
              <a:xfrm>
                <a:off x="3227347" y="2958330"/>
                <a:ext cx="763734" cy="391736"/>
              </a:xfrm>
              <a:prstGeom prst="triangle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id="{CE055605-0298-414E-8801-C7181C497187}"/>
                  </a:ext>
                </a:extLst>
              </p:cNvPr>
              <p:cNvSpPr/>
              <p:nvPr/>
            </p:nvSpPr>
            <p:spPr>
              <a:xfrm>
                <a:off x="4132606" y="2961347"/>
                <a:ext cx="763734" cy="391736"/>
              </a:xfrm>
              <a:prstGeom prst="triangle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10" name="Isosceles Triangle 109">
                <a:extLst>
                  <a:ext uri="{FF2B5EF4-FFF2-40B4-BE49-F238E27FC236}">
                    <a16:creationId xmlns:a16="http://schemas.microsoft.com/office/drawing/2014/main" id="{3B6AC309-CC5E-4BBC-8BF1-BE108BE4F0EB}"/>
                  </a:ext>
                </a:extLst>
              </p:cNvPr>
              <p:cNvSpPr/>
              <p:nvPr/>
            </p:nvSpPr>
            <p:spPr>
              <a:xfrm rot="10800000">
                <a:off x="3232354" y="1549656"/>
                <a:ext cx="763734" cy="391736"/>
              </a:xfrm>
              <a:prstGeom prst="triangle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id="{5F6A232B-A08B-473D-9A2E-F89899ACB8E8}"/>
                  </a:ext>
                </a:extLst>
              </p:cNvPr>
              <p:cNvSpPr/>
              <p:nvPr/>
            </p:nvSpPr>
            <p:spPr>
              <a:xfrm rot="10800000">
                <a:off x="4137613" y="1552673"/>
                <a:ext cx="763734" cy="391736"/>
              </a:xfrm>
              <a:prstGeom prst="triangle">
                <a:avLst/>
              </a:prstGeom>
              <a:solidFill>
                <a:srgbClr val="979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id="{D4431416-1550-41C1-8103-ABA994542D9C}"/>
                  </a:ext>
                </a:extLst>
              </p:cNvPr>
              <p:cNvSpPr/>
              <p:nvPr/>
            </p:nvSpPr>
            <p:spPr>
              <a:xfrm rot="5400000">
                <a:off x="2980784" y="1793853"/>
                <a:ext cx="763734" cy="391736"/>
              </a:xfrm>
              <a:prstGeom prst="triangle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13" name="Isosceles Triangle 112">
                <a:extLst>
                  <a:ext uri="{FF2B5EF4-FFF2-40B4-BE49-F238E27FC236}">
                    <a16:creationId xmlns:a16="http://schemas.microsoft.com/office/drawing/2014/main" id="{98FCB70B-3330-4E2A-A9B8-5007047C721E}"/>
                  </a:ext>
                </a:extLst>
              </p:cNvPr>
              <p:cNvSpPr/>
              <p:nvPr/>
            </p:nvSpPr>
            <p:spPr>
              <a:xfrm rot="5400000">
                <a:off x="2977767" y="2699112"/>
                <a:ext cx="763734" cy="391736"/>
              </a:xfrm>
              <a:prstGeom prst="triangle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198EEF4C-C772-402D-AB93-E14CA78D9D46}"/>
                  </a:ext>
                </a:extLst>
              </p:cNvPr>
              <p:cNvSpPr/>
              <p:nvPr/>
            </p:nvSpPr>
            <p:spPr>
              <a:xfrm rot="16200000">
                <a:off x="4389458" y="1798860"/>
                <a:ext cx="763734" cy="391736"/>
              </a:xfrm>
              <a:prstGeom prst="triangle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AFFC414F-6379-48B4-B97E-97E059FCDFF0}"/>
                  </a:ext>
                </a:extLst>
              </p:cNvPr>
              <p:cNvSpPr/>
              <p:nvPr/>
            </p:nvSpPr>
            <p:spPr>
              <a:xfrm rot="16200000">
                <a:off x="4386441" y="2704119"/>
                <a:ext cx="763734" cy="391736"/>
              </a:xfrm>
              <a:prstGeom prst="triangle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3B699B76-8603-4A34-A261-504DA8179A19}"/>
                </a:ext>
              </a:extLst>
            </p:cNvPr>
            <p:cNvCxnSpPr/>
            <p:nvPr/>
          </p:nvCxnSpPr>
          <p:spPr>
            <a:xfrm>
              <a:off x="9221764" y="1664086"/>
              <a:ext cx="220528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1B85975-3A25-4358-961A-71E9B2F116BF}"/>
                </a:ext>
              </a:extLst>
            </p:cNvPr>
            <p:cNvSpPr txBox="1"/>
            <p:nvPr/>
          </p:nvSpPr>
          <p:spPr>
            <a:xfrm>
              <a:off x="9954557" y="1316170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  <a:endParaRPr lang="en-CH" dirty="0"/>
            </a:p>
          </p:txBody>
        </p:sp>
      </p:grpSp>
    </p:spTree>
    <p:extLst>
      <p:ext uri="{BB962C8B-B14F-4D97-AF65-F5344CB8AC3E}">
        <p14:creationId xmlns:p14="http://schemas.microsoft.com/office/powerpoint/2010/main" val="3354300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structure&#10;&#10;Description automatically generated">
            <a:extLst>
              <a:ext uri="{FF2B5EF4-FFF2-40B4-BE49-F238E27FC236}">
                <a16:creationId xmlns:a16="http://schemas.microsoft.com/office/drawing/2014/main" id="{323DD012-E5CA-4C05-AF6B-E69B445F8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3266" y="47763"/>
            <a:ext cx="6380957" cy="72046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DEE36-A945-44B6-92AB-6D515783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Network for 5x5 rotated surface code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3782B-3B4F-4FD7-8B35-ED74AD97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26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657153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structure&#10;&#10;Description automatically generated">
            <a:extLst>
              <a:ext uri="{FF2B5EF4-FFF2-40B4-BE49-F238E27FC236}">
                <a16:creationId xmlns:a16="http://schemas.microsoft.com/office/drawing/2014/main" id="{8077F77C-BA89-478D-AEAB-50A24D121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2307" y="977283"/>
            <a:ext cx="2757739" cy="3113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DEE36-A945-44B6-92AB-6D515783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strategy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3782B-3B4F-4FD7-8B35-ED74AD97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27</a:t>
            </a:fld>
            <a:endParaRPr lang="de-CH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3E2CE-EB0D-4BDB-BA4B-77183AEDE317}"/>
              </a:ext>
            </a:extLst>
          </p:cNvPr>
          <p:cNvSpPr/>
          <p:nvPr/>
        </p:nvSpPr>
        <p:spPr>
          <a:xfrm>
            <a:off x="2469533" y="5813926"/>
            <a:ext cx="7511666" cy="573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pre-compression very expensive, but only needs to be done </a:t>
            </a:r>
            <a:r>
              <a:rPr lang="en-US" b="1" dirty="0">
                <a:solidFill>
                  <a:sysClr val="windowText" lastClr="000000"/>
                </a:solidFill>
              </a:rPr>
              <a:t>once</a:t>
            </a:r>
            <a:r>
              <a:rPr lang="en-US" dirty="0">
                <a:solidFill>
                  <a:sysClr val="windowText" lastClr="000000"/>
                </a:solidFill>
              </a:rPr>
              <a:t> offline</a:t>
            </a:r>
            <a:endParaRPr lang="en-CH" dirty="0">
              <a:solidFill>
                <a:sysClr val="windowText" lastClr="00000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DD8629D-61C1-4E26-AE78-FFBC90610FCD}"/>
              </a:ext>
            </a:extLst>
          </p:cNvPr>
          <p:cNvSpPr/>
          <p:nvPr/>
        </p:nvSpPr>
        <p:spPr>
          <a:xfrm>
            <a:off x="5521981" y="2328158"/>
            <a:ext cx="1406770" cy="411982"/>
          </a:xfrm>
          <a:prstGeom prst="rightArrow">
            <a:avLst>
              <a:gd name="adj1" fmla="val 50000"/>
              <a:gd name="adj2" fmla="val 8414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1" name="Picture 10" descr="A wireframe of a cube&#10;&#10;Description automatically generated">
            <a:extLst>
              <a:ext uri="{FF2B5EF4-FFF2-40B4-BE49-F238E27FC236}">
                <a16:creationId xmlns:a16="http://schemas.microsoft.com/office/drawing/2014/main" id="{0429A291-08E8-4302-B392-863E0B323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90" y="1155280"/>
            <a:ext cx="3403956" cy="2757739"/>
          </a:xfrm>
          <a:prstGeom prst="rect">
            <a:avLst/>
          </a:prstGeom>
        </p:spPr>
      </p:pic>
      <p:pic>
        <p:nvPicPr>
          <p:cNvPr id="13" name="Picture 12" descr="A diagram of a square with lines and arrows&#10;&#10;Description automatically generated with medium confidence">
            <a:extLst>
              <a:ext uri="{FF2B5EF4-FFF2-40B4-BE49-F238E27FC236}">
                <a16:creationId xmlns:a16="http://schemas.microsoft.com/office/drawing/2014/main" id="{7CC7AEA5-7054-4CDF-81F5-CFE42159D4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t="6067" r="1889" b="9852"/>
          <a:stretch/>
        </p:blipFill>
        <p:spPr>
          <a:xfrm>
            <a:off x="2340166" y="3844158"/>
            <a:ext cx="7511666" cy="17607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142A1-2799-43FD-A9E9-F8EA0652F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957431"/>
            <a:ext cx="10728325" cy="41198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Pre-compress huge tensor network into cubic tensor network</a:t>
            </a:r>
          </a:p>
        </p:txBody>
      </p:sp>
    </p:spTree>
    <p:extLst>
      <p:ext uri="{BB962C8B-B14F-4D97-AF65-F5344CB8AC3E}">
        <p14:creationId xmlns:p14="http://schemas.microsoft.com/office/powerpoint/2010/main" val="1937255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3F59-6F7F-4395-98BC-AB4C7703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CH" dirty="0"/>
          </a:p>
        </p:txBody>
      </p:sp>
      <p:pic>
        <p:nvPicPr>
          <p:cNvPr id="8" name="Content Placeholder 7" descr="A group of graphs showing different colored lines&#10;&#10;Description automatically generated">
            <a:extLst>
              <a:ext uri="{FF2B5EF4-FFF2-40B4-BE49-F238E27FC236}">
                <a16:creationId xmlns:a16="http://schemas.microsoft.com/office/drawing/2014/main" id="{6FC0CD7B-25E9-453A-997C-5C8907B5A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9" t="52044"/>
          <a:stretch/>
        </p:blipFill>
        <p:spPr>
          <a:xfrm>
            <a:off x="3448629" y="1932717"/>
            <a:ext cx="5294739" cy="357504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F85A4-A2ED-49B5-91FD-F3FF7DA7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28</a:t>
            </a:fld>
            <a:endParaRPr lang="de-CH" noProof="0"/>
          </a:p>
        </p:txBody>
      </p:sp>
      <p:pic>
        <p:nvPicPr>
          <p:cNvPr id="9" name="Picture 8" descr="A group of graphs showing different colored lines&#10;&#10;Description automatically generated">
            <a:extLst>
              <a:ext uri="{FF2B5EF4-FFF2-40B4-BE49-F238E27FC236}">
                <a16:creationId xmlns:a16="http://schemas.microsoft.com/office/drawing/2014/main" id="{AF079E06-D8B0-4709-A11F-879B994A0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0" t="5243" r="45609" b="90917"/>
          <a:stretch/>
        </p:blipFill>
        <p:spPr>
          <a:xfrm>
            <a:off x="4975998" y="1690396"/>
            <a:ext cx="2534968" cy="242321"/>
          </a:xfrm>
          <a:prstGeom prst="rect">
            <a:avLst/>
          </a:prstGeom>
        </p:spPr>
      </p:pic>
      <p:pic>
        <p:nvPicPr>
          <p:cNvPr id="10" name="Picture 9" descr="A group of graphs showing different colored lines&#10;&#10;Description automatically generated">
            <a:extLst>
              <a:ext uri="{FF2B5EF4-FFF2-40B4-BE49-F238E27FC236}">
                <a16:creationId xmlns:a16="http://schemas.microsoft.com/office/drawing/2014/main" id="{28786F41-81DA-463B-8A3D-4FDB6C41F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t="10795" r="93749" b="47314"/>
          <a:stretch/>
        </p:blipFill>
        <p:spPr>
          <a:xfrm>
            <a:off x="3250992" y="2186120"/>
            <a:ext cx="395274" cy="3068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6F6566-24BA-4E7E-BF3F-B7251E20A7EF}"/>
              </a:ext>
            </a:extLst>
          </p:cNvPr>
          <p:cNvSpPr txBox="1"/>
          <p:nvPr/>
        </p:nvSpPr>
        <p:spPr>
          <a:xfrm>
            <a:off x="1668028" y="1056220"/>
            <a:ext cx="8592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Rotated surface code with circuit-level depolarizing noise</a:t>
            </a:r>
            <a:endParaRPr lang="en-CH" sz="2400" b="1" u="sng" dirty="0"/>
          </a:p>
        </p:txBody>
      </p:sp>
    </p:spTree>
    <p:extLst>
      <p:ext uri="{BB962C8B-B14F-4D97-AF65-F5344CB8AC3E}">
        <p14:creationId xmlns:p14="http://schemas.microsoft.com/office/powerpoint/2010/main" val="1603395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FFBA-528F-4D7D-BC52-7C0DE830B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E0552-EAF1-479A-81BC-38BF11151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TN construction: “generator” and “detector” picture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Decoding 2D codes: works amazingly well “out of the box”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Can be both accurate and fast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Decoding 3D codes: much harder, but still possible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2D code + circuit level noise: even harder because of insane TN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DBCFE-C9F9-46D4-9F5A-BB4BE516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29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61841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black and white cube with squares&#10;&#10;Description automatically generated">
            <a:extLst>
              <a:ext uri="{FF2B5EF4-FFF2-40B4-BE49-F238E27FC236}">
                <a16:creationId xmlns:a16="http://schemas.microsoft.com/office/drawing/2014/main" id="{130BDB02-E601-4A63-84F4-7A101DD50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69" y="3749566"/>
            <a:ext cx="2734645" cy="22569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Focus today: 2D and 3D local codes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3</a:t>
            </a:fld>
            <a:endParaRPr lang="de-CH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13392-1477-4B99-A9D1-D2C93A5513CF}"/>
              </a:ext>
            </a:extLst>
          </p:cNvPr>
          <p:cNvSpPr txBox="1"/>
          <p:nvPr/>
        </p:nvSpPr>
        <p:spPr>
          <a:xfrm>
            <a:off x="1951956" y="76630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Code</a:t>
            </a:r>
            <a:endParaRPr lang="en-CH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DB81E-73E7-4E1E-9A62-898BCBF40B23}"/>
              </a:ext>
            </a:extLst>
          </p:cNvPr>
          <p:cNvSpPr txBox="1"/>
          <p:nvPr/>
        </p:nvSpPr>
        <p:spPr>
          <a:xfrm>
            <a:off x="5239345" y="77259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TN used in decoding</a:t>
            </a:r>
            <a:endParaRPr lang="en-CH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8695D4-10B0-48D3-9340-717C19AB37B9}"/>
              </a:ext>
            </a:extLst>
          </p:cNvPr>
          <p:cNvCxnSpPr>
            <a:cxnSpLocks/>
          </p:cNvCxnSpPr>
          <p:nvPr/>
        </p:nvCxnSpPr>
        <p:spPr>
          <a:xfrm>
            <a:off x="315310" y="1228712"/>
            <a:ext cx="11519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A3972D-0B70-4D15-81F3-EDB72B460715}"/>
              </a:ext>
            </a:extLst>
          </p:cNvPr>
          <p:cNvCxnSpPr>
            <a:cxnSpLocks/>
          </p:cNvCxnSpPr>
          <p:nvPr/>
        </p:nvCxnSpPr>
        <p:spPr>
          <a:xfrm>
            <a:off x="236482" y="3693388"/>
            <a:ext cx="11519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266B332-02FB-40E2-88C6-EF09C813AD06}"/>
              </a:ext>
            </a:extLst>
          </p:cNvPr>
          <p:cNvSpPr txBox="1"/>
          <p:nvPr/>
        </p:nvSpPr>
        <p:spPr>
          <a:xfrm>
            <a:off x="9764749" y="6460323"/>
            <a:ext cx="1982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[1]</a:t>
            </a:r>
            <a:r>
              <a:rPr lang="it-IT" sz="1100" dirty="0"/>
              <a:t>: </a:t>
            </a:r>
            <a:r>
              <a:rPr lang="en-US" sz="1100" dirty="0"/>
              <a:t>Huang et al., PRX Quantum 4, 030338 (2023)</a:t>
            </a:r>
            <a:endParaRPr lang="en-CH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A8E8E0-292B-4478-8461-3B849B6FADD4}"/>
              </a:ext>
            </a:extLst>
          </p:cNvPr>
          <p:cNvSpPr txBox="1"/>
          <p:nvPr/>
        </p:nvSpPr>
        <p:spPr>
          <a:xfrm>
            <a:off x="172275" y="221743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2D</a:t>
            </a:r>
            <a:endParaRPr lang="en-C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1981CE-3F17-4269-9325-D35CD8DD1A56}"/>
              </a:ext>
            </a:extLst>
          </p:cNvPr>
          <p:cNvSpPr/>
          <p:nvPr/>
        </p:nvSpPr>
        <p:spPr>
          <a:xfrm>
            <a:off x="2994669" y="3786469"/>
            <a:ext cx="189187" cy="249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612172-BE4D-45EF-8F8F-7EBCFE28BFBD}"/>
              </a:ext>
            </a:extLst>
          </p:cNvPr>
          <p:cNvSpPr txBox="1"/>
          <p:nvPr/>
        </p:nvSpPr>
        <p:spPr>
          <a:xfrm>
            <a:off x="112477" y="48000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</a:t>
            </a:r>
            <a:endParaRPr lang="en-CH" dirty="0"/>
          </a:p>
        </p:txBody>
      </p:sp>
      <p:pic>
        <p:nvPicPr>
          <p:cNvPr id="25" name="Picture 24" descr="A blue and orange structure&#10;&#10;Description automatically generated">
            <a:extLst>
              <a:ext uri="{FF2B5EF4-FFF2-40B4-BE49-F238E27FC236}">
                <a16:creationId xmlns:a16="http://schemas.microsoft.com/office/drawing/2014/main" id="{2ACC82D4-7B4A-4AB3-9089-A3D99D62B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82" y="3714740"/>
            <a:ext cx="2667305" cy="23769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1B798B-29EC-424E-9BF1-42E3C842514F}"/>
              </a:ext>
            </a:extLst>
          </p:cNvPr>
          <p:cNvSpPr txBox="1"/>
          <p:nvPr/>
        </p:nvSpPr>
        <p:spPr>
          <a:xfrm>
            <a:off x="3561078" y="581470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[1]</a:t>
            </a:r>
            <a:endParaRPr lang="en-CH" sz="1200" b="1" dirty="0"/>
          </a:p>
        </p:txBody>
      </p:sp>
      <p:pic>
        <p:nvPicPr>
          <p:cNvPr id="32" name="Picture 31" descr="A diagram of mathematical equations&#10;&#10;Description automatically generated">
            <a:extLst>
              <a:ext uri="{FF2B5EF4-FFF2-40B4-BE49-F238E27FC236}">
                <a16:creationId xmlns:a16="http://schemas.microsoft.com/office/drawing/2014/main" id="{BA857132-7853-4B2E-896F-48CF87AA5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63" y="1289951"/>
            <a:ext cx="2370082" cy="237467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83ACC5C-D1CD-4A58-A6EB-7F0E261DDA6F}"/>
              </a:ext>
            </a:extLst>
          </p:cNvPr>
          <p:cNvGrpSpPr/>
          <p:nvPr/>
        </p:nvGrpSpPr>
        <p:grpSpPr>
          <a:xfrm>
            <a:off x="1448716" y="1486961"/>
            <a:ext cx="1926254" cy="1926254"/>
            <a:chOff x="3101347" y="1486961"/>
            <a:chExt cx="1926254" cy="192625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3D6E6E-D165-4EE4-893E-6E099AD62FC1}"/>
                </a:ext>
              </a:extLst>
            </p:cNvPr>
            <p:cNvSpPr/>
            <p:nvPr/>
          </p:nvSpPr>
          <p:spPr>
            <a:xfrm>
              <a:off x="3101347" y="1486961"/>
              <a:ext cx="126254" cy="126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45B9BB2-C01C-4583-BDB7-3DC885BC0B3A}"/>
                </a:ext>
              </a:extLst>
            </p:cNvPr>
            <p:cNvSpPr/>
            <p:nvPr/>
          </p:nvSpPr>
          <p:spPr>
            <a:xfrm>
              <a:off x="4001347" y="1486961"/>
              <a:ext cx="126254" cy="126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CAB6F3-114E-413B-B408-819F65447124}"/>
                </a:ext>
              </a:extLst>
            </p:cNvPr>
            <p:cNvSpPr/>
            <p:nvPr/>
          </p:nvSpPr>
          <p:spPr>
            <a:xfrm>
              <a:off x="4901347" y="1486961"/>
              <a:ext cx="126254" cy="126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DA05536-C2C0-43AC-A66E-5FA1B8651E85}"/>
                </a:ext>
              </a:extLst>
            </p:cNvPr>
            <p:cNvSpPr/>
            <p:nvPr/>
          </p:nvSpPr>
          <p:spPr>
            <a:xfrm>
              <a:off x="3101347" y="2386961"/>
              <a:ext cx="126254" cy="126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C8BD912-8CEE-4CF6-9973-DE5F68576087}"/>
                </a:ext>
              </a:extLst>
            </p:cNvPr>
            <p:cNvSpPr/>
            <p:nvPr/>
          </p:nvSpPr>
          <p:spPr>
            <a:xfrm>
              <a:off x="4001347" y="2386961"/>
              <a:ext cx="126254" cy="126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EC631E9-5EC2-4B35-80A2-081EE200A175}"/>
                </a:ext>
              </a:extLst>
            </p:cNvPr>
            <p:cNvSpPr/>
            <p:nvPr/>
          </p:nvSpPr>
          <p:spPr>
            <a:xfrm>
              <a:off x="4901347" y="2386961"/>
              <a:ext cx="126254" cy="126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C5824D0-4B45-4EBB-8035-6D68370A8A02}"/>
                </a:ext>
              </a:extLst>
            </p:cNvPr>
            <p:cNvSpPr/>
            <p:nvPr/>
          </p:nvSpPr>
          <p:spPr>
            <a:xfrm>
              <a:off x="3101347" y="3286961"/>
              <a:ext cx="126254" cy="126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6E859E4-27D3-45D9-8E45-37B7C2070272}"/>
                </a:ext>
              </a:extLst>
            </p:cNvPr>
            <p:cNvSpPr/>
            <p:nvPr/>
          </p:nvSpPr>
          <p:spPr>
            <a:xfrm>
              <a:off x="4001347" y="3286961"/>
              <a:ext cx="126254" cy="126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78E3793-7397-4761-935A-122213688ECC}"/>
                </a:ext>
              </a:extLst>
            </p:cNvPr>
            <p:cNvSpPr/>
            <p:nvPr/>
          </p:nvSpPr>
          <p:spPr>
            <a:xfrm>
              <a:off x="4901347" y="3286961"/>
              <a:ext cx="126254" cy="126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1DB3CBF-9854-47BB-9150-5BEFA3DBB91C}"/>
                </a:ext>
              </a:extLst>
            </p:cNvPr>
            <p:cNvSpPr/>
            <p:nvPr/>
          </p:nvSpPr>
          <p:spPr>
            <a:xfrm>
              <a:off x="3551347" y="1936961"/>
              <a:ext cx="126254" cy="126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C1805B2-CA49-451F-A408-0139B14F9366}"/>
                </a:ext>
              </a:extLst>
            </p:cNvPr>
            <p:cNvSpPr/>
            <p:nvPr/>
          </p:nvSpPr>
          <p:spPr>
            <a:xfrm>
              <a:off x="4451347" y="1936961"/>
              <a:ext cx="126254" cy="126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7183E15-7806-4669-BE8B-FCF5D8AFE3B6}"/>
                </a:ext>
              </a:extLst>
            </p:cNvPr>
            <p:cNvSpPr/>
            <p:nvPr/>
          </p:nvSpPr>
          <p:spPr>
            <a:xfrm>
              <a:off x="3551347" y="2836961"/>
              <a:ext cx="126254" cy="126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D0E4ABA-D19A-4390-9324-409A88B6CF1B}"/>
                </a:ext>
              </a:extLst>
            </p:cNvPr>
            <p:cNvSpPr/>
            <p:nvPr/>
          </p:nvSpPr>
          <p:spPr>
            <a:xfrm>
              <a:off x="4451347" y="2836961"/>
              <a:ext cx="126254" cy="126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9B99F524-FD5F-411E-9874-72209796E926}"/>
                </a:ext>
              </a:extLst>
            </p:cNvPr>
            <p:cNvSpPr/>
            <p:nvPr/>
          </p:nvSpPr>
          <p:spPr>
            <a:xfrm>
              <a:off x="4135802" y="2070612"/>
              <a:ext cx="757343" cy="755783"/>
            </a:xfrm>
            <a:prstGeom prst="diamond">
              <a:avLst/>
            </a:prstGeom>
            <a:solidFill>
              <a:srgbClr val="97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FAB59590-7A09-4D6D-A240-4A6D227BDF03}"/>
                </a:ext>
              </a:extLst>
            </p:cNvPr>
            <p:cNvSpPr/>
            <p:nvPr/>
          </p:nvSpPr>
          <p:spPr>
            <a:xfrm>
              <a:off x="3685802" y="1625498"/>
              <a:ext cx="757343" cy="755783"/>
            </a:xfrm>
            <a:prstGeom prst="diamond">
              <a:avLst/>
            </a:prstGeom>
            <a:solidFill>
              <a:srgbClr val="FF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6E7EC57F-B247-46F6-B2F2-1DDF6E40D2EC}"/>
                </a:ext>
              </a:extLst>
            </p:cNvPr>
            <p:cNvSpPr/>
            <p:nvPr/>
          </p:nvSpPr>
          <p:spPr>
            <a:xfrm>
              <a:off x="3233738" y="2070612"/>
              <a:ext cx="757343" cy="755783"/>
            </a:xfrm>
            <a:prstGeom prst="diamond">
              <a:avLst/>
            </a:prstGeom>
            <a:solidFill>
              <a:srgbClr val="97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Diamond 45">
              <a:extLst>
                <a:ext uri="{FF2B5EF4-FFF2-40B4-BE49-F238E27FC236}">
                  <a16:creationId xmlns:a16="http://schemas.microsoft.com/office/drawing/2014/main" id="{48257ACE-1A8C-4599-9FB6-092CDD0ED965}"/>
                </a:ext>
              </a:extLst>
            </p:cNvPr>
            <p:cNvSpPr/>
            <p:nvPr/>
          </p:nvSpPr>
          <p:spPr>
            <a:xfrm>
              <a:off x="3677601" y="2515726"/>
              <a:ext cx="757343" cy="755783"/>
            </a:xfrm>
            <a:prstGeom prst="diamond">
              <a:avLst/>
            </a:prstGeom>
            <a:solidFill>
              <a:srgbClr val="FF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B4894694-BB0E-453D-A666-9049B1E0C8F6}"/>
                </a:ext>
              </a:extLst>
            </p:cNvPr>
            <p:cNvSpPr/>
            <p:nvPr/>
          </p:nvSpPr>
          <p:spPr>
            <a:xfrm>
              <a:off x="3227347" y="2958330"/>
              <a:ext cx="763734" cy="391736"/>
            </a:xfrm>
            <a:prstGeom prst="triangle">
              <a:avLst/>
            </a:prstGeom>
            <a:solidFill>
              <a:srgbClr val="97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CA46087B-9A86-4EB1-8353-119EAC4F7AD8}"/>
                </a:ext>
              </a:extLst>
            </p:cNvPr>
            <p:cNvSpPr/>
            <p:nvPr/>
          </p:nvSpPr>
          <p:spPr>
            <a:xfrm>
              <a:off x="4132606" y="2961347"/>
              <a:ext cx="763734" cy="391736"/>
            </a:xfrm>
            <a:prstGeom prst="triangle">
              <a:avLst/>
            </a:prstGeom>
            <a:solidFill>
              <a:srgbClr val="97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6E290CB4-AB7B-49E9-9D98-A34CE57B92CC}"/>
                </a:ext>
              </a:extLst>
            </p:cNvPr>
            <p:cNvSpPr/>
            <p:nvPr/>
          </p:nvSpPr>
          <p:spPr>
            <a:xfrm rot="10800000">
              <a:off x="3232354" y="1549656"/>
              <a:ext cx="763734" cy="391736"/>
            </a:xfrm>
            <a:prstGeom prst="triangle">
              <a:avLst/>
            </a:prstGeom>
            <a:solidFill>
              <a:srgbClr val="97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C64DB855-0DB8-45F9-9621-C7DF2201673E}"/>
                </a:ext>
              </a:extLst>
            </p:cNvPr>
            <p:cNvSpPr/>
            <p:nvPr/>
          </p:nvSpPr>
          <p:spPr>
            <a:xfrm rot="10800000">
              <a:off x="4137613" y="1552673"/>
              <a:ext cx="763734" cy="391736"/>
            </a:xfrm>
            <a:prstGeom prst="triangle">
              <a:avLst/>
            </a:prstGeom>
            <a:solidFill>
              <a:srgbClr val="97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32E9FE38-25CC-4D37-BE8C-247583D5FD84}"/>
                </a:ext>
              </a:extLst>
            </p:cNvPr>
            <p:cNvSpPr/>
            <p:nvPr/>
          </p:nvSpPr>
          <p:spPr>
            <a:xfrm rot="5400000">
              <a:off x="2980784" y="1793853"/>
              <a:ext cx="763734" cy="391736"/>
            </a:xfrm>
            <a:prstGeom prst="triangle">
              <a:avLst/>
            </a:prstGeom>
            <a:solidFill>
              <a:srgbClr val="FF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2B83C683-B1CB-43C7-B2B1-ACB7FB2059DC}"/>
                </a:ext>
              </a:extLst>
            </p:cNvPr>
            <p:cNvSpPr/>
            <p:nvPr/>
          </p:nvSpPr>
          <p:spPr>
            <a:xfrm rot="5400000">
              <a:off x="2977767" y="2699112"/>
              <a:ext cx="763734" cy="391736"/>
            </a:xfrm>
            <a:prstGeom prst="triangle">
              <a:avLst/>
            </a:prstGeom>
            <a:solidFill>
              <a:srgbClr val="FF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E5950524-7D2A-4505-B983-1212CE100E27}"/>
                </a:ext>
              </a:extLst>
            </p:cNvPr>
            <p:cNvSpPr/>
            <p:nvPr/>
          </p:nvSpPr>
          <p:spPr>
            <a:xfrm rot="16200000">
              <a:off x="4389458" y="1798860"/>
              <a:ext cx="763734" cy="391736"/>
            </a:xfrm>
            <a:prstGeom prst="triangle">
              <a:avLst/>
            </a:prstGeom>
            <a:solidFill>
              <a:srgbClr val="FF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E889A158-9B4F-4E2C-B443-793F6B5861C2}"/>
                </a:ext>
              </a:extLst>
            </p:cNvPr>
            <p:cNvSpPr/>
            <p:nvPr/>
          </p:nvSpPr>
          <p:spPr>
            <a:xfrm rot="16200000">
              <a:off x="4386441" y="2704119"/>
              <a:ext cx="763734" cy="391736"/>
            </a:xfrm>
            <a:prstGeom prst="triangle">
              <a:avLst/>
            </a:prstGeom>
            <a:solidFill>
              <a:srgbClr val="FF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BB93EC8-8799-460B-AAC6-A5872BFCC56D}"/>
              </a:ext>
            </a:extLst>
          </p:cNvPr>
          <p:cNvSpPr txBox="1"/>
          <p:nvPr/>
        </p:nvSpPr>
        <p:spPr>
          <a:xfrm>
            <a:off x="8805590" y="79101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TN Decoder performance</a:t>
            </a:r>
            <a:endParaRPr lang="en-CH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04E9832-CC55-4112-A1AE-950F2EEA5BCF}"/>
                  </a:ext>
                </a:extLst>
              </p:cNvPr>
              <p:cNvSpPr txBox="1"/>
              <p:nvPr/>
            </p:nvSpPr>
            <p:spPr>
              <a:xfrm>
                <a:off x="8396972" y="1845142"/>
                <a:ext cx="3523713" cy="1138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dirty="0"/>
                  <a:t>Works very well out-of-the-box!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de-DE" sz="1800" dirty="0"/>
                  <a:t> essentially optimal decoding</a:t>
                </a:r>
              </a:p>
              <a:p>
                <a:endParaRPr lang="de-DE" dirty="0"/>
              </a:p>
              <a:p>
                <a:r>
                  <a:rPr lang="de-DE" sz="1400" i="1" dirty="0"/>
                  <a:t>(Bravyi et al. 2014, Chubb 2021)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04E9832-CC55-4112-A1AE-950F2EEA5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972" y="1845142"/>
                <a:ext cx="3523713" cy="1138773"/>
              </a:xfrm>
              <a:prstGeom prst="rect">
                <a:avLst/>
              </a:prstGeom>
              <a:blipFill>
                <a:blip r:embed="rId6"/>
                <a:stretch>
                  <a:fillRect l="-1384" t="-3226" b="-483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6711BB32-B31C-4ADF-89A5-F8C1C5C418FC}"/>
              </a:ext>
            </a:extLst>
          </p:cNvPr>
          <p:cNvSpPr txBox="1"/>
          <p:nvPr/>
        </p:nvSpPr>
        <p:spPr>
          <a:xfrm>
            <a:off x="8981789" y="4033694"/>
            <a:ext cx="2524776" cy="1323439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accent5"/>
                </a:solidFill>
              </a:rPr>
              <a:t>?</a:t>
            </a:r>
            <a:endParaRPr lang="de-DE" sz="6600" dirty="0">
              <a:solidFill>
                <a:schemeClr val="accent5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AACC16-960A-4E1E-8097-C23D4EDCBAE3}"/>
              </a:ext>
            </a:extLst>
          </p:cNvPr>
          <p:cNvSpPr txBox="1"/>
          <p:nvPr/>
        </p:nvSpPr>
        <p:spPr>
          <a:xfrm>
            <a:off x="8396972" y="5522313"/>
            <a:ext cx="3890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Seems more difficult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Important for 2D+circuit level noise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3618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  <p:bldP spid="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FFBA-528F-4D7D-BC52-7C0DE830B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E0552-EAF1-479A-81BC-38BF11151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Improve 3D contraction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Toolbox for experimental demonstrations of fault-tolerant quantum memory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Importance of degeneracy in 3D?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Explore more on fast TN decoders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TN decoding for general LDPC?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DBCFE-C9F9-46D4-9F5A-BB4BE516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30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738359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structure&#10;&#10;Description automatically generated">
            <a:extLst>
              <a:ext uri="{FF2B5EF4-FFF2-40B4-BE49-F238E27FC236}">
                <a16:creationId xmlns:a16="http://schemas.microsoft.com/office/drawing/2014/main" id="{323DD012-E5CA-4C05-AF6B-E69B445F8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3266" y="-130907"/>
            <a:ext cx="6380957" cy="720466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3782B-3B4F-4FD7-8B35-ED74AD97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31</a:t>
            </a:fld>
            <a:endParaRPr lang="de-CH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ABC64B-5CA5-98F4-82C8-87CF49A7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1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6254-D71C-454C-9058-48A45555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this talk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4F47E-7CE2-4276-9616-C546DA63C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Representing optimal decoding as TN contraction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Tensor networks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Detector and generator pictures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Speed-Accuracy Tradeoff for 2D codes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Approximate contraction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Accurate &amp; fast regimes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Going from 2D to 3D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Approximate contraction and why it’s harder than 2D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2D code with circuit-level noise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H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EF0A0-E5EE-424D-BD3B-B0EBB34E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21.05.24</a:t>
            </a:fld>
            <a:endParaRPr lang="de-CH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012CD-A6A9-47B8-8B19-64026EB5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4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68398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5768806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de-DE" sz="4800" dirty="0"/>
              <a:t>Optimal decoding as TN contraction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5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3902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2299A08-1F00-4E83-A6A4-16D992FDF2DC}"/>
              </a:ext>
            </a:extLst>
          </p:cNvPr>
          <p:cNvCxnSpPr>
            <a:cxnSpLocks/>
          </p:cNvCxnSpPr>
          <p:nvPr/>
        </p:nvCxnSpPr>
        <p:spPr>
          <a:xfrm>
            <a:off x="3057832" y="5912398"/>
            <a:ext cx="19959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What are Tensor Networks?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6</a:t>
            </a:fld>
            <a:endParaRPr lang="de-CH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50703-C09C-4C98-97BB-A7C21DCE8ABC}"/>
              </a:ext>
            </a:extLst>
          </p:cNvPr>
          <p:cNvSpPr txBox="1"/>
          <p:nvPr/>
        </p:nvSpPr>
        <p:spPr>
          <a:xfrm>
            <a:off x="888258" y="1174062"/>
            <a:ext cx="56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Tensors = multi-dimensional arrays</a:t>
            </a:r>
            <a:endParaRPr lang="en-CH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0C896F-DCDE-42CE-A426-9039617848A7}"/>
                  </a:ext>
                </a:extLst>
              </p:cNvPr>
              <p:cNvSpPr/>
              <p:nvPr/>
            </p:nvSpPr>
            <p:spPr>
              <a:xfrm>
                <a:off x="5687250" y="1785173"/>
                <a:ext cx="373626" cy="3539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CH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0C896F-DCDE-42CE-A426-903961784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50" y="1785173"/>
                <a:ext cx="373626" cy="353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AEFAF8-D6C9-4E8C-B735-AB4F0839571B}"/>
              </a:ext>
            </a:extLst>
          </p:cNvPr>
          <p:cNvCxnSpPr>
            <a:stCxn id="14" idx="3"/>
          </p:cNvCxnSpPr>
          <p:nvPr/>
        </p:nvCxnSpPr>
        <p:spPr>
          <a:xfrm>
            <a:off x="6060876" y="1962154"/>
            <a:ext cx="4227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DEC102-E883-4955-8C5A-1C8BAF71F843}"/>
                  </a:ext>
                </a:extLst>
              </p:cNvPr>
              <p:cNvSpPr txBox="1"/>
              <p:nvPr/>
            </p:nvSpPr>
            <p:spPr>
              <a:xfrm>
                <a:off x="6615424" y="1767772"/>
                <a:ext cx="2389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vector</a:t>
                </a:r>
                <a:r>
                  <a:rPr lang="en-US" dirty="0"/>
                  <a:t> with entries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H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DEC102-E883-4955-8C5A-1C8BAF71F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424" y="1767772"/>
                <a:ext cx="2389180" cy="369332"/>
              </a:xfrm>
              <a:prstGeom prst="rect">
                <a:avLst/>
              </a:prstGeom>
              <a:blipFill>
                <a:blip r:embed="rId4"/>
                <a:stretch>
                  <a:fillRect l="-2041" t="-9836" b="-2459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998B0D8-A85F-4ED1-B40E-ED50E28B027B}"/>
              </a:ext>
            </a:extLst>
          </p:cNvPr>
          <p:cNvSpPr txBox="1"/>
          <p:nvPr/>
        </p:nvSpPr>
        <p:spPr>
          <a:xfrm>
            <a:off x="6159898" y="1654376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</a:t>
            </a:r>
            <a:endParaRPr lang="en-CH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6384DA-A7FA-4E90-B104-9F45DC50E7AD}"/>
              </a:ext>
            </a:extLst>
          </p:cNvPr>
          <p:cNvSpPr txBox="1"/>
          <p:nvPr/>
        </p:nvSpPr>
        <p:spPr>
          <a:xfrm>
            <a:off x="761683" y="4954298"/>
            <a:ext cx="586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Connection between two nodes implies contraction</a:t>
            </a:r>
            <a:endParaRPr lang="en-CH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29BD3C5-72D1-423E-9A49-FB1F32B2420F}"/>
                  </a:ext>
                </a:extLst>
              </p:cNvPr>
              <p:cNvSpPr/>
              <p:nvPr/>
            </p:nvSpPr>
            <p:spPr>
              <a:xfrm>
                <a:off x="5714479" y="2785922"/>
                <a:ext cx="373626" cy="3539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CH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29BD3C5-72D1-423E-9A49-FB1F32B24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479" y="2785922"/>
                <a:ext cx="373626" cy="3539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C37F2D-26D4-4BE3-B795-B0550258526F}"/>
              </a:ext>
            </a:extLst>
          </p:cNvPr>
          <p:cNvCxnSpPr>
            <a:stCxn id="27" idx="3"/>
          </p:cNvCxnSpPr>
          <p:nvPr/>
        </p:nvCxnSpPr>
        <p:spPr>
          <a:xfrm>
            <a:off x="6088105" y="2962903"/>
            <a:ext cx="4227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BD2EFA-E6D7-455F-88EA-B073C44625F5}"/>
                  </a:ext>
                </a:extLst>
              </p:cNvPr>
              <p:cNvSpPr txBox="1"/>
              <p:nvPr/>
            </p:nvSpPr>
            <p:spPr>
              <a:xfrm>
                <a:off x="6599381" y="2778236"/>
                <a:ext cx="2537169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matrix</a:t>
                </a:r>
                <a:r>
                  <a:rPr lang="en-US" dirty="0"/>
                  <a:t> with entries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CH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BD2EFA-E6D7-455F-88EA-B073C4462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381" y="2778236"/>
                <a:ext cx="2537169" cy="391646"/>
              </a:xfrm>
              <a:prstGeom prst="rect">
                <a:avLst/>
              </a:prstGeom>
              <a:blipFill>
                <a:blip r:embed="rId6"/>
                <a:stretch>
                  <a:fillRect l="-2163" t="-9375" b="-1875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F5CDDAE-ED5D-446C-80B4-A941DDDD6D57}"/>
              </a:ext>
            </a:extLst>
          </p:cNvPr>
          <p:cNvSpPr txBox="1"/>
          <p:nvPr/>
        </p:nvSpPr>
        <p:spPr>
          <a:xfrm>
            <a:off x="6187127" y="2655125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</a:t>
            </a:r>
            <a:endParaRPr lang="en-CH" sz="1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A48623-CB0D-41A8-A785-2F97B7F99DDE}"/>
              </a:ext>
            </a:extLst>
          </p:cNvPr>
          <p:cNvCxnSpPr/>
          <p:nvPr/>
        </p:nvCxnSpPr>
        <p:spPr>
          <a:xfrm>
            <a:off x="5290291" y="2962903"/>
            <a:ext cx="4227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07CBBBD-F75C-4AE5-8133-5AA4E44EB16E}"/>
              </a:ext>
            </a:extLst>
          </p:cNvPr>
          <p:cNvSpPr txBox="1"/>
          <p:nvPr/>
        </p:nvSpPr>
        <p:spPr>
          <a:xfrm>
            <a:off x="5389313" y="2655125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</a:t>
            </a:r>
            <a:endParaRPr lang="en-CH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B783132-BF2A-4FA2-8095-249150019F21}"/>
                  </a:ext>
                </a:extLst>
              </p:cNvPr>
              <p:cNvSpPr/>
              <p:nvPr/>
            </p:nvSpPr>
            <p:spPr>
              <a:xfrm>
                <a:off x="5711675" y="3823705"/>
                <a:ext cx="373626" cy="3539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CH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B783132-BF2A-4FA2-8095-249150019F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675" y="3823705"/>
                <a:ext cx="373626" cy="353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1695B8C-84EE-4C9B-BCCA-B756EE10DDE2}"/>
              </a:ext>
            </a:extLst>
          </p:cNvPr>
          <p:cNvCxnSpPr>
            <a:stCxn id="33" idx="3"/>
          </p:cNvCxnSpPr>
          <p:nvPr/>
        </p:nvCxnSpPr>
        <p:spPr>
          <a:xfrm>
            <a:off x="6085301" y="4000686"/>
            <a:ext cx="4227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66245F7-D3F1-4F7B-8F89-15D4A54CD008}"/>
                  </a:ext>
                </a:extLst>
              </p:cNvPr>
              <p:cNvSpPr txBox="1"/>
              <p:nvPr/>
            </p:nvSpPr>
            <p:spPr>
              <a:xfrm>
                <a:off x="6596577" y="3816019"/>
                <a:ext cx="3343544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rank-3 tensor </a:t>
                </a:r>
                <a:r>
                  <a:rPr lang="en-US" dirty="0"/>
                  <a:t>with entries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endParaRPr lang="en-CH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66245F7-D3F1-4F7B-8F89-15D4A54C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577" y="3816019"/>
                <a:ext cx="3343544" cy="391646"/>
              </a:xfrm>
              <a:prstGeom prst="rect">
                <a:avLst/>
              </a:prstGeom>
              <a:blipFill>
                <a:blip r:embed="rId8"/>
                <a:stretch>
                  <a:fillRect l="-1457" t="-9375" b="-1875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16190350-FA99-4181-B746-871121640BB1}"/>
              </a:ext>
            </a:extLst>
          </p:cNvPr>
          <p:cNvSpPr txBox="1"/>
          <p:nvPr/>
        </p:nvSpPr>
        <p:spPr>
          <a:xfrm>
            <a:off x="6184323" y="3692908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</a:t>
            </a:r>
            <a:endParaRPr lang="en-CH" sz="14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BB689C6-24BA-4851-8BCD-EB6931157673}"/>
              </a:ext>
            </a:extLst>
          </p:cNvPr>
          <p:cNvCxnSpPr/>
          <p:nvPr/>
        </p:nvCxnSpPr>
        <p:spPr>
          <a:xfrm>
            <a:off x="5287487" y="4000686"/>
            <a:ext cx="4227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8443FB6-D34A-49A4-98AE-C5884C30B7AA}"/>
              </a:ext>
            </a:extLst>
          </p:cNvPr>
          <p:cNvSpPr txBox="1"/>
          <p:nvPr/>
        </p:nvSpPr>
        <p:spPr>
          <a:xfrm>
            <a:off x="5386509" y="3692908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</a:t>
            </a:r>
            <a:endParaRPr lang="en-CH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A3C045-A454-47A3-AC5A-A24163EBFDA7}"/>
              </a:ext>
            </a:extLst>
          </p:cNvPr>
          <p:cNvSpPr txBox="1"/>
          <p:nvPr/>
        </p:nvSpPr>
        <p:spPr>
          <a:xfrm rot="5400000">
            <a:off x="6460579" y="43578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  <a:endParaRPr lang="en-CH" b="1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466B80E-6CFC-4FC0-94C8-5AD1655AC242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5898488" y="4177666"/>
            <a:ext cx="0" cy="3539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884BF5B-BE8D-4DD6-801C-E67636EAD0C5}"/>
              </a:ext>
            </a:extLst>
          </p:cNvPr>
          <p:cNvSpPr txBox="1"/>
          <p:nvPr/>
        </p:nvSpPr>
        <p:spPr>
          <a:xfrm>
            <a:off x="5900606" y="421277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</a:t>
            </a:r>
            <a:endParaRPr lang="en-CH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F295E4E-7952-4FD3-BB8B-3B3787ECB0AF}"/>
                  </a:ext>
                </a:extLst>
              </p:cNvPr>
              <p:cNvSpPr/>
              <p:nvPr/>
            </p:nvSpPr>
            <p:spPr>
              <a:xfrm>
                <a:off x="3446917" y="5735417"/>
                <a:ext cx="373626" cy="3539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CH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F295E4E-7952-4FD3-BB8B-3B3787ECB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17" y="5735417"/>
                <a:ext cx="373626" cy="3539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58F4CC1-542A-490F-8BE0-C8567BB30CDD}"/>
                  </a:ext>
                </a:extLst>
              </p:cNvPr>
              <p:cNvSpPr/>
              <p:nvPr/>
            </p:nvSpPr>
            <p:spPr>
              <a:xfrm>
                <a:off x="4233497" y="5735417"/>
                <a:ext cx="373626" cy="3539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CH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58F4CC1-542A-490F-8BE0-C8567BB30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497" y="5735417"/>
                <a:ext cx="373626" cy="3539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9671CE75-E98E-41E9-8FE6-5915F3E51AC3}"/>
              </a:ext>
            </a:extLst>
          </p:cNvPr>
          <p:cNvSpPr txBox="1"/>
          <p:nvPr/>
        </p:nvSpPr>
        <p:spPr>
          <a:xfrm>
            <a:off x="3177918" y="5606975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</a:t>
            </a:r>
            <a:endParaRPr lang="en-CH" sz="1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D0CC8EA-70C5-4613-BB84-7FB3B93AD581}"/>
              </a:ext>
            </a:extLst>
          </p:cNvPr>
          <p:cNvSpPr txBox="1"/>
          <p:nvPr/>
        </p:nvSpPr>
        <p:spPr>
          <a:xfrm>
            <a:off x="3943435" y="5618069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</a:t>
            </a:r>
            <a:endParaRPr lang="en-CH" sz="1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507E4E8-21B0-4825-91AB-FF49DD0FB124}"/>
              </a:ext>
            </a:extLst>
          </p:cNvPr>
          <p:cNvSpPr txBox="1"/>
          <p:nvPr/>
        </p:nvSpPr>
        <p:spPr>
          <a:xfrm>
            <a:off x="4708952" y="562501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</a:t>
            </a:r>
            <a:endParaRPr lang="en-CH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CE0F126-233E-4275-8E3D-03E119C8521F}"/>
                  </a:ext>
                </a:extLst>
              </p:cNvPr>
              <p:cNvSpPr txBox="1"/>
              <p:nvPr/>
            </p:nvSpPr>
            <p:spPr>
              <a:xfrm>
                <a:off x="5255518" y="5252308"/>
                <a:ext cx="2118145" cy="120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CE0F126-233E-4275-8E3D-03E119C85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518" y="5252308"/>
                <a:ext cx="2118145" cy="12051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CA5CABF-87DA-497F-9C2A-6CB77D93C7B6}"/>
                  </a:ext>
                </a:extLst>
              </p:cNvPr>
              <p:cNvSpPr/>
              <p:nvPr/>
            </p:nvSpPr>
            <p:spPr>
              <a:xfrm>
                <a:off x="5683044" y="899029"/>
                <a:ext cx="373626" cy="3539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CH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CA5CABF-87DA-497F-9C2A-6CB77D93C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044" y="899029"/>
                <a:ext cx="373626" cy="3539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1F44B6-E3DB-4B66-91DC-90B10E1BD817}"/>
                  </a:ext>
                </a:extLst>
              </p:cNvPr>
              <p:cNvSpPr txBox="1"/>
              <p:nvPr/>
            </p:nvSpPr>
            <p:spPr>
              <a:xfrm>
                <a:off x="6656437" y="894682"/>
                <a:ext cx="2153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scalar</a:t>
                </a:r>
                <a:r>
                  <a:rPr lang="en-US" dirty="0"/>
                  <a:t> with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CH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1F44B6-E3DB-4B66-91DC-90B10E1BD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437" y="894682"/>
                <a:ext cx="2153795" cy="369332"/>
              </a:xfrm>
              <a:prstGeom prst="rect">
                <a:avLst/>
              </a:prstGeom>
              <a:blipFill>
                <a:blip r:embed="rId13"/>
                <a:stretch>
                  <a:fillRect l="-2550" t="-10000" b="-2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B86782F2-7B31-44DB-AB73-D56A23460BB2}"/>
              </a:ext>
            </a:extLst>
          </p:cNvPr>
          <p:cNvCxnSpPr/>
          <p:nvPr/>
        </p:nvCxnSpPr>
        <p:spPr>
          <a:xfrm rot="16200000" flipV="1">
            <a:off x="3916360" y="6166674"/>
            <a:ext cx="634273" cy="403473"/>
          </a:xfrm>
          <a:prstGeom prst="curvedConnector3">
            <a:avLst>
              <a:gd name="adj1" fmla="val 88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6FA0B2-1F86-4546-BB03-94283E961047}"/>
              </a:ext>
            </a:extLst>
          </p:cNvPr>
          <p:cNvSpPr txBox="1"/>
          <p:nvPr/>
        </p:nvSpPr>
        <p:spPr>
          <a:xfrm>
            <a:off x="4476966" y="6515035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bond dimension = M</a:t>
            </a:r>
            <a:endParaRPr lang="en-CH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7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0" grpId="0" animBg="1"/>
      <p:bldP spid="54" grpId="0" animBg="1"/>
      <p:bldP spid="55" grpId="0"/>
      <p:bldP spid="56" grpId="0"/>
      <p:bldP spid="57" grpId="0"/>
      <p:bldP spid="58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E16CCBE-2158-4F13-B342-A86BC8B7DBCB}"/>
              </a:ext>
            </a:extLst>
          </p:cNvPr>
          <p:cNvCxnSpPr>
            <a:cxnSpLocks/>
          </p:cNvCxnSpPr>
          <p:nvPr/>
        </p:nvCxnSpPr>
        <p:spPr>
          <a:xfrm flipH="1" flipV="1">
            <a:off x="3656447" y="2013851"/>
            <a:ext cx="2007474" cy="6284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E34E5C8-C59F-47AD-A23C-208E4374CB53}"/>
              </a:ext>
            </a:extLst>
          </p:cNvPr>
          <p:cNvCxnSpPr>
            <a:cxnSpLocks/>
          </p:cNvCxnSpPr>
          <p:nvPr/>
        </p:nvCxnSpPr>
        <p:spPr>
          <a:xfrm flipH="1" flipV="1">
            <a:off x="5448459" y="1321476"/>
            <a:ext cx="215462" cy="1320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4A6B22-2B57-4655-AE2F-8541B7043519}"/>
              </a:ext>
            </a:extLst>
          </p:cNvPr>
          <p:cNvCxnSpPr/>
          <p:nvPr/>
        </p:nvCxnSpPr>
        <p:spPr>
          <a:xfrm flipV="1">
            <a:off x="3703741" y="1313161"/>
            <a:ext cx="1744718" cy="6884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151B800-B2D8-4E7B-BA6C-8ED911FAC5A4}"/>
              </a:ext>
            </a:extLst>
          </p:cNvPr>
          <p:cNvCxnSpPr>
            <a:cxnSpLocks/>
          </p:cNvCxnSpPr>
          <p:nvPr/>
        </p:nvCxnSpPr>
        <p:spPr>
          <a:xfrm flipH="1" flipV="1">
            <a:off x="5477364" y="1271771"/>
            <a:ext cx="1763108" cy="3409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D0761E5-F08C-48EF-9C9B-A18F325125D1}"/>
              </a:ext>
            </a:extLst>
          </p:cNvPr>
          <p:cNvCxnSpPr>
            <a:cxnSpLocks/>
          </p:cNvCxnSpPr>
          <p:nvPr/>
        </p:nvCxnSpPr>
        <p:spPr>
          <a:xfrm flipH="1" flipV="1">
            <a:off x="7240472" y="1632846"/>
            <a:ext cx="1471447" cy="24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7C670F3-EDDA-4A14-A681-E0B1AC536DCB}"/>
              </a:ext>
            </a:extLst>
          </p:cNvPr>
          <p:cNvCxnSpPr>
            <a:cxnSpLocks/>
          </p:cNvCxnSpPr>
          <p:nvPr/>
        </p:nvCxnSpPr>
        <p:spPr>
          <a:xfrm flipH="1" flipV="1">
            <a:off x="2232294" y="1989323"/>
            <a:ext cx="1471447" cy="24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What are Tensor Networks?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7</a:t>
            </a:fld>
            <a:endParaRPr lang="de-CH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96A0C-19CD-4102-850D-EA1DCF6748E7}"/>
              </a:ext>
            </a:extLst>
          </p:cNvPr>
          <p:cNvSpPr/>
          <p:nvPr/>
        </p:nvSpPr>
        <p:spPr>
          <a:xfrm>
            <a:off x="2160015" y="5335065"/>
            <a:ext cx="7871967" cy="657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Graphical Representation of </a:t>
            </a:r>
            <a:r>
              <a:rPr lang="en-US" sz="2800" b="1" i="1" dirty="0">
                <a:solidFill>
                  <a:sysClr val="windowText" lastClr="000000"/>
                </a:solidFill>
              </a:rPr>
              <a:t>sums of products</a:t>
            </a:r>
            <a:endParaRPr lang="en-CH" sz="2800" b="1" i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8C36E9-2ECD-42C6-A336-1483EE0082DD}"/>
                  </a:ext>
                </a:extLst>
              </p:cNvPr>
              <p:cNvSpPr txBox="1"/>
              <p:nvPr/>
            </p:nvSpPr>
            <p:spPr>
              <a:xfrm>
                <a:off x="3208344" y="3358851"/>
                <a:ext cx="4945969" cy="1192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H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H" sz="28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CH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800" b="1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𝒊𝒋</m:t>
                                          </m:r>
                                          <m:r>
                                            <a:rPr lang="en-US" sz="2800" b="1" i="1" smtClean="0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𝑩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𝒋𝒌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b="1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𝒊𝒌</m:t>
                                          </m:r>
                                          <m:r>
                                            <a:rPr lang="en-US" sz="2800" b="1" i="1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𝒏𝒑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CH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8C36E9-2ECD-42C6-A336-1483EE008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344" y="3358851"/>
                <a:ext cx="4945969" cy="1192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378CAF1-9B0C-4923-876C-1DCA0B5B08AF}"/>
              </a:ext>
            </a:extLst>
          </p:cNvPr>
          <p:cNvSpPr/>
          <p:nvPr/>
        </p:nvSpPr>
        <p:spPr>
          <a:xfrm>
            <a:off x="3383175" y="1696787"/>
            <a:ext cx="641132" cy="60960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A</a:t>
            </a:r>
            <a:endParaRPr lang="en-CH" sz="4000" b="1" dirty="0">
              <a:solidFill>
                <a:schemeClr val="accent5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D75978-97EB-4282-A43C-0C92E30E0FD6}"/>
              </a:ext>
            </a:extLst>
          </p:cNvPr>
          <p:cNvSpPr/>
          <p:nvPr/>
        </p:nvSpPr>
        <p:spPr>
          <a:xfrm>
            <a:off x="5343355" y="2306388"/>
            <a:ext cx="641132" cy="60960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B</a:t>
            </a:r>
            <a:endParaRPr lang="en-CH" sz="4000" b="1" dirty="0">
              <a:solidFill>
                <a:schemeClr val="accent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C82DC9A-2808-46B4-9754-A551729BD926}"/>
              </a:ext>
            </a:extLst>
          </p:cNvPr>
          <p:cNvSpPr/>
          <p:nvPr/>
        </p:nvSpPr>
        <p:spPr>
          <a:xfrm>
            <a:off x="5127893" y="1008361"/>
            <a:ext cx="641132" cy="60960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3"/>
                </a:solidFill>
              </a:rPr>
              <a:t>C</a:t>
            </a:r>
            <a:endParaRPr lang="en-CH" sz="4000" b="1" dirty="0">
              <a:solidFill>
                <a:schemeClr val="accent3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C8E2A4A-5742-4B47-8E49-04918DFB2030}"/>
              </a:ext>
            </a:extLst>
          </p:cNvPr>
          <p:cNvSpPr/>
          <p:nvPr/>
        </p:nvSpPr>
        <p:spPr>
          <a:xfrm>
            <a:off x="6919906" y="1307906"/>
            <a:ext cx="641132" cy="60960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D</a:t>
            </a:r>
            <a:endParaRPr lang="en-CH" sz="4000" b="1" dirty="0">
              <a:solidFill>
                <a:schemeClr val="accent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DBEA91-A8D4-441E-80F6-96F6D0376B31}"/>
              </a:ext>
            </a:extLst>
          </p:cNvPr>
          <p:cNvSpPr txBox="1"/>
          <p:nvPr/>
        </p:nvSpPr>
        <p:spPr>
          <a:xfrm>
            <a:off x="4381920" y="1307906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CH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ADD9A4-7087-4A46-97E3-2AACA1C0A189}"/>
              </a:ext>
            </a:extLst>
          </p:cNvPr>
          <p:cNvSpPr txBox="1"/>
          <p:nvPr/>
        </p:nvSpPr>
        <p:spPr>
          <a:xfrm>
            <a:off x="4495297" y="2409806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endParaRPr lang="en-CH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62A6E5D-D11A-4CED-A9F9-44A3FC62D7B8}"/>
              </a:ext>
            </a:extLst>
          </p:cNvPr>
          <p:cNvSpPr txBox="1"/>
          <p:nvPr/>
        </p:nvSpPr>
        <p:spPr>
          <a:xfrm>
            <a:off x="5601251" y="17748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endParaRPr lang="en-CH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C86E4C-BC0A-4458-98BE-EB826028F8DD}"/>
              </a:ext>
            </a:extLst>
          </p:cNvPr>
          <p:cNvSpPr txBox="1"/>
          <p:nvPr/>
        </p:nvSpPr>
        <p:spPr>
          <a:xfrm>
            <a:off x="2723848" y="163284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endParaRPr lang="en-CH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B62DA35-19E8-4D0C-829E-8AD680D23219}"/>
              </a:ext>
            </a:extLst>
          </p:cNvPr>
          <p:cNvSpPr txBox="1"/>
          <p:nvPr/>
        </p:nvSpPr>
        <p:spPr>
          <a:xfrm>
            <a:off x="6240564" y="11008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en-CH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BF59B6B-C218-4378-9AF5-83268A2CCBE3}"/>
              </a:ext>
            </a:extLst>
          </p:cNvPr>
          <p:cNvSpPr txBox="1"/>
          <p:nvPr/>
        </p:nvSpPr>
        <p:spPr>
          <a:xfrm>
            <a:off x="7993849" y="12334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6401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5DE58-3D2E-42BD-9DE8-389A99E1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decoding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DF2E0-AA57-43D6-B0DE-02185641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8</a:t>
            </a:fld>
            <a:endParaRPr lang="de-CH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C0A1D4A-6B1D-4C38-A5FC-69EE849F75F0}"/>
                  </a:ext>
                </a:extLst>
              </p:cNvPr>
              <p:cNvSpPr/>
              <p:nvPr/>
            </p:nvSpPr>
            <p:spPr>
              <a:xfrm>
                <a:off x="869658" y="4150585"/>
                <a:ext cx="3920455" cy="104537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most likely </a:t>
                </a:r>
                <a:r>
                  <a:rPr lang="en-US" b="1" dirty="0">
                    <a:solidFill>
                      <a:schemeClr val="accent1"/>
                    </a:solidFill>
                  </a:rPr>
                  <a:t>error</a:t>
                </a:r>
                <a:r>
                  <a:rPr lang="en-US" b="1" dirty="0">
                    <a:solidFill>
                      <a:sysClr val="windowText" lastClr="000000"/>
                    </a:solidFill>
                  </a:rPr>
                  <a:t> decoding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CH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C0A1D4A-6B1D-4C38-A5FC-69EE849F7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58" y="4150585"/>
                <a:ext cx="3920455" cy="1045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5792F488-B47D-4695-BF67-99F6A933436B}"/>
              </a:ext>
            </a:extLst>
          </p:cNvPr>
          <p:cNvSpPr/>
          <p:nvPr/>
        </p:nvSpPr>
        <p:spPr>
          <a:xfrm>
            <a:off x="757246" y="2843038"/>
            <a:ext cx="3657600" cy="3626912"/>
          </a:xfrm>
          <a:prstGeom prst="mathMultiply">
            <a:avLst>
              <a:gd name="adj1" fmla="val 130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DB4509-18F6-4C5F-ADBC-1BE380BC24C4}"/>
                  </a:ext>
                </a:extLst>
              </p:cNvPr>
              <p:cNvSpPr txBox="1"/>
              <p:nvPr/>
            </p:nvSpPr>
            <p:spPr>
              <a:xfrm>
                <a:off x="3381005" y="1278177"/>
                <a:ext cx="609460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Assumptions: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Stabilizer code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Pauli noise: error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DB4509-18F6-4C5F-ADBC-1BE380BC2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005" y="1278177"/>
                <a:ext cx="6094602" cy="923330"/>
              </a:xfrm>
              <a:prstGeom prst="rect">
                <a:avLst/>
              </a:prstGeom>
              <a:blipFill>
                <a:blip r:embed="rId3"/>
                <a:stretch>
                  <a:fillRect l="-901" t="-3974" b="-993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EE5843-5856-48AD-A027-64CAF028FADA}"/>
                  </a:ext>
                </a:extLst>
              </p:cNvPr>
              <p:cNvSpPr txBox="1"/>
              <p:nvPr/>
            </p:nvSpPr>
            <p:spPr>
              <a:xfrm>
                <a:off x="3663812" y="2835191"/>
                <a:ext cx="4581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/>
                  <a:t>Pauli errors that cause syndrome m</a:t>
                </a:r>
                <a:endParaRPr lang="en-C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EE5843-5856-48AD-A027-64CAF028F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812" y="2835191"/>
                <a:ext cx="4581895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C0DEAF-F6FD-484B-8328-DD3517D939D9}"/>
                  </a:ext>
                </a:extLst>
              </p:cNvPr>
              <p:cNvSpPr/>
              <p:nvPr/>
            </p:nvSpPr>
            <p:spPr>
              <a:xfrm>
                <a:off x="6798274" y="4150585"/>
                <a:ext cx="3920455" cy="104537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most likely </a:t>
                </a:r>
                <a:r>
                  <a:rPr lang="en-US" b="1" dirty="0">
                    <a:solidFill>
                      <a:srgbClr val="00B050"/>
                    </a:solidFill>
                  </a:rPr>
                  <a:t>error class </a:t>
                </a:r>
                <a:r>
                  <a:rPr lang="en-US" b="1" dirty="0">
                    <a:solidFill>
                      <a:sysClr val="windowText" lastClr="000000"/>
                    </a:solidFill>
                  </a:rPr>
                  <a:t>decoding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acc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CH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C0DEAF-F6FD-484B-8328-DD3517D939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274" y="4150585"/>
                <a:ext cx="3920455" cy="1045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67AC0AA-C339-4699-A115-45A836A4006B}"/>
              </a:ext>
            </a:extLst>
          </p:cNvPr>
          <p:cNvSpPr txBox="1"/>
          <p:nvPr/>
        </p:nvSpPr>
        <p:spPr>
          <a:xfrm>
            <a:off x="668472" y="5772689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doesn’t take into account </a:t>
            </a:r>
            <a:r>
              <a:rPr lang="en-US" b="1" dirty="0">
                <a:solidFill>
                  <a:srgbClr val="FF0000"/>
                </a:solidFill>
              </a:rPr>
              <a:t>degeneracy</a:t>
            </a:r>
            <a:endParaRPr lang="en-CH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608A94-67CF-4D7F-9B8A-DA6475FE2D56}"/>
              </a:ext>
            </a:extLst>
          </p:cNvPr>
          <p:cNvCxnSpPr/>
          <p:nvPr/>
        </p:nvCxnSpPr>
        <p:spPr>
          <a:xfrm flipV="1">
            <a:off x="8889023" y="4897315"/>
            <a:ext cx="131885" cy="800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527015-564C-408B-8D0F-087AAFEF12A2}"/>
                  </a:ext>
                </a:extLst>
              </p:cNvPr>
              <p:cNvSpPr txBox="1"/>
              <p:nvPr/>
            </p:nvSpPr>
            <p:spPr>
              <a:xfrm>
                <a:off x="8605932" y="5818855"/>
                <a:ext cx="1733873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527015-564C-408B-8D0F-087AAFEF1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932" y="5818855"/>
                <a:ext cx="1733873" cy="672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56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 animBg="1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AFF675-4AA5-4906-A3CC-C19FEE4C1F15}"/>
                  </a:ext>
                </a:extLst>
              </p:cNvPr>
              <p:cNvSpPr/>
              <p:nvPr/>
            </p:nvSpPr>
            <p:spPr>
              <a:xfrm>
                <a:off x="4061562" y="2988909"/>
                <a:ext cx="3920455" cy="104537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most likely </a:t>
                </a:r>
                <a:r>
                  <a:rPr lang="en-US" b="1" dirty="0">
                    <a:solidFill>
                      <a:srgbClr val="00B050"/>
                    </a:solidFill>
                  </a:rPr>
                  <a:t>error class </a:t>
                </a:r>
                <a:r>
                  <a:rPr lang="en-US" b="1" dirty="0">
                    <a:solidFill>
                      <a:sysClr val="windowText" lastClr="000000"/>
                    </a:solidFill>
                  </a:rPr>
                  <a:t>decoding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acc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acc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CH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AFF675-4AA5-4906-A3CC-C19FEE4C1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562" y="2988909"/>
                <a:ext cx="3920455" cy="1045374"/>
              </a:xfrm>
              <a:prstGeom prst="rect">
                <a:avLst/>
              </a:prstGeom>
              <a:blipFill>
                <a:blip r:embed="rId2"/>
                <a:stretch>
                  <a:fillRect t="-60000" b="-1211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C793F13-A503-498C-81AA-3E1FDBC0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Network Construction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54F99-12BC-4661-8C97-473EF1CD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9</a:t>
            </a:fld>
            <a:endParaRPr lang="de-CH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F75E14-C8C0-43C0-9D90-2E3FED01A0DB}"/>
                  </a:ext>
                </a:extLst>
              </p:cNvPr>
              <p:cNvSpPr txBox="1"/>
              <p:nvPr/>
            </p:nvSpPr>
            <p:spPr>
              <a:xfrm>
                <a:off x="2453014" y="1504139"/>
                <a:ext cx="728596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Assume noise model factorizes into local terms, e.g.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⋅…⋅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F75E14-C8C0-43C0-9D90-2E3FED01A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014" y="1504139"/>
                <a:ext cx="7285969" cy="830997"/>
              </a:xfrm>
              <a:prstGeom prst="rect">
                <a:avLst/>
              </a:prstGeom>
              <a:blipFill>
                <a:blip r:embed="rId3"/>
                <a:stretch>
                  <a:fillRect l="-1254" t="-5147" r="-334" b="-147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C94FB3-FFCA-489C-AFBE-F4307B49D03A}"/>
              </a:ext>
            </a:extLst>
          </p:cNvPr>
          <p:cNvSpPr/>
          <p:nvPr/>
        </p:nvSpPr>
        <p:spPr>
          <a:xfrm>
            <a:off x="5953918" y="3365094"/>
            <a:ext cx="1071716" cy="642813"/>
          </a:xfrm>
          <a:prstGeom prst="roundRect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F23840-EC63-493D-A2D3-D55A42740986}"/>
              </a:ext>
            </a:extLst>
          </p:cNvPr>
          <p:cNvCxnSpPr>
            <a:cxnSpLocks/>
          </p:cNvCxnSpPr>
          <p:nvPr/>
        </p:nvCxnSpPr>
        <p:spPr>
          <a:xfrm flipH="1" flipV="1">
            <a:off x="7025634" y="3964862"/>
            <a:ext cx="599766" cy="54077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F38995-2C6A-4E71-B73B-6D521770523D}"/>
                  </a:ext>
                </a:extLst>
              </p:cNvPr>
              <p:cNvSpPr txBox="1"/>
              <p:nvPr/>
            </p:nvSpPr>
            <p:spPr>
              <a:xfrm>
                <a:off x="7625400" y="4338514"/>
                <a:ext cx="23903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Sum of product terms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represent as TN</a:t>
                </a:r>
                <a:endParaRPr lang="en-CH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F38995-2C6A-4E71-B73B-6D5217705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400" y="4338514"/>
                <a:ext cx="2390398" cy="646331"/>
              </a:xfrm>
              <a:prstGeom prst="rect">
                <a:avLst/>
              </a:prstGeom>
              <a:blipFill>
                <a:blip r:embed="rId4"/>
                <a:stretch>
                  <a:fillRect l="-2296" t="-5660" r="-1786" b="-1415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A4F092B-9E10-41DE-94F6-3C2BA2CA6B5A}"/>
              </a:ext>
            </a:extLst>
          </p:cNvPr>
          <p:cNvSpPr txBox="1"/>
          <p:nvPr/>
        </p:nvSpPr>
        <p:spPr>
          <a:xfrm>
            <a:off x="3528159" y="5323126"/>
            <a:ext cx="498726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TN decoder procedure: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this TN for each error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 all TNs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Pick most probable error class for correction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7611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ETH_Vorlage_Praesentation" id="{4B926070-AF32-7F40-B7F4-387B612D789A}" vid="{D694835D-6A8F-E347-A983-608C17A72CEC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2024_qip_taipei</Template>
  <TotalTime>4613</TotalTime>
  <Words>1288</Words>
  <Application>Microsoft Macintosh PowerPoint</Application>
  <PresentationFormat>Widescreen</PresentationFormat>
  <Paragraphs>299</Paragraphs>
  <Slides>31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Cambria Math</vt:lpstr>
      <vt:lpstr>Symbol</vt:lpstr>
      <vt:lpstr>ETH Zürich</vt:lpstr>
      <vt:lpstr>Tensor Network Decoding Beyond 2D</vt:lpstr>
      <vt:lpstr>Tour of recent results in the group </vt:lpstr>
      <vt:lpstr>Focus today: 2D and 3D local codes</vt:lpstr>
      <vt:lpstr>Overview of this talk</vt:lpstr>
      <vt:lpstr>Optimal decoding as TN contraction</vt:lpstr>
      <vt:lpstr>What are Tensor Networks?</vt:lpstr>
      <vt:lpstr>What are Tensor Networks?</vt:lpstr>
      <vt:lpstr>Optimal decoding</vt:lpstr>
      <vt:lpstr>Tensor Network Construction</vt:lpstr>
      <vt:lpstr>Two “dual” TN representations</vt:lpstr>
      <vt:lpstr>PowerPoint Presentation</vt:lpstr>
      <vt:lpstr>Two “dual” TN representations</vt:lpstr>
      <vt:lpstr>Hadamard trick</vt:lpstr>
      <vt:lpstr>Hadamard trick (2)</vt:lpstr>
      <vt:lpstr>Speed-Accuracy Tradeoff for 2D codes</vt:lpstr>
      <vt:lpstr>Contracting 2D Tensor Networks</vt:lpstr>
      <vt:lpstr>Accuracy speed trade-off</vt:lpstr>
      <vt:lpstr>2D TN Decoding Results</vt:lpstr>
      <vt:lpstr>2D TN Decoding Results</vt:lpstr>
      <vt:lpstr>Going from 2D to 3D</vt:lpstr>
      <vt:lpstr>Contracting 3D Tensor Networks</vt:lpstr>
      <vt:lpstr>Why is 3D TN contraction harder?</vt:lpstr>
      <vt:lpstr>Simple-Update Method</vt:lpstr>
      <vt:lpstr>Results on 3D surface code</vt:lpstr>
      <vt:lpstr>Circuit-level noise</vt:lpstr>
      <vt:lpstr>Tensor Network for 5x5 rotated surface code</vt:lpstr>
      <vt:lpstr>General strategy</vt:lpstr>
      <vt:lpstr>Results</vt:lpstr>
      <vt:lpstr>Conclusion</vt:lpstr>
      <vt:lpstr>Outlook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Tensor Network Decoding Beyond 2D</dc:title>
  <dc:creator>Piveteau  Christophe</dc:creator>
  <cp:lastModifiedBy>Renes  Joseph Merrill</cp:lastModifiedBy>
  <cp:revision>130</cp:revision>
  <dcterms:created xsi:type="dcterms:W3CDTF">2023-12-20T13:44:01Z</dcterms:created>
  <dcterms:modified xsi:type="dcterms:W3CDTF">2024-05-22T12:01:25Z</dcterms:modified>
</cp:coreProperties>
</file>